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93" r:id="rId33"/>
    <p:sldId id="287" r:id="rId34"/>
    <p:sldId id="288" r:id="rId35"/>
    <p:sldId id="289" r:id="rId36"/>
    <p:sldId id="290" r:id="rId37"/>
    <p:sldId id="291"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F4C53-A3F4-4A68-97CE-E496C95B15E8}" type="datetimeFigureOut">
              <a:rPr lang="en-US" smtClean="0"/>
              <a:pPr/>
              <a:t>11/24/2011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EA9C2-56FB-4676-AD87-A262417E8536}"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2E7FA0-2938-4ED8-9CE1-DE9DFFA3B612}" type="datetimeFigureOut">
              <a:rPr lang="en-US" smtClean="0"/>
              <a:pPr/>
              <a:t>11/24/2011</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812FFCB-65EF-4561-9869-08681023315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12FFCB-65EF-4561-9869-0868102331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2E7FA0-2938-4ED8-9CE1-DE9DFFA3B612}" type="datetimeFigureOut">
              <a:rPr lang="en-US" smtClean="0"/>
              <a:pPr/>
              <a:t>11/24/2011</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812FFCB-65EF-4561-9869-08681023315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12FFCB-65EF-4561-9869-086810233150}"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812FFCB-65EF-4561-9869-086810233150}"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C02E7FA0-2938-4ED8-9CE1-DE9DFFA3B612}" type="datetimeFigureOut">
              <a:rPr lang="en-US" smtClean="0"/>
              <a:pPr/>
              <a:t>11/24/2011</a:t>
            </a:fld>
            <a:endParaRPr lang="en-US" dirty="0"/>
          </a:p>
        </p:txBody>
      </p:sp>
      <p:sp>
        <p:nvSpPr>
          <p:cNvPr id="10" name="Slide Number Placeholder 9"/>
          <p:cNvSpPr>
            <a:spLocks noGrp="1"/>
          </p:cNvSpPr>
          <p:nvPr>
            <p:ph type="sldNum" sz="quarter" idx="16"/>
          </p:nvPr>
        </p:nvSpPr>
        <p:spPr/>
        <p:txBody>
          <a:bodyPr rtlCol="0"/>
          <a:lstStyle/>
          <a:p>
            <a:fld id="{F812FFCB-65EF-4561-9869-086810233150}"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C02E7FA0-2938-4ED8-9CE1-DE9DFFA3B612}" type="datetimeFigureOut">
              <a:rPr lang="en-US" smtClean="0"/>
              <a:pPr/>
              <a:t>11/24/2011</a:t>
            </a:fld>
            <a:endParaRPr lang="en-US" dirty="0"/>
          </a:p>
        </p:txBody>
      </p:sp>
      <p:sp>
        <p:nvSpPr>
          <p:cNvPr id="12" name="Slide Number Placeholder 11"/>
          <p:cNvSpPr>
            <a:spLocks noGrp="1"/>
          </p:cNvSpPr>
          <p:nvPr>
            <p:ph type="sldNum" sz="quarter" idx="16"/>
          </p:nvPr>
        </p:nvSpPr>
        <p:spPr/>
        <p:txBody>
          <a:bodyPr rtlCol="0"/>
          <a:lstStyle/>
          <a:p>
            <a:fld id="{F812FFCB-65EF-4561-9869-086810233150}"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812FFCB-65EF-4561-9869-0868102331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812FFCB-65EF-4561-9869-08681023315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02E7FA0-2938-4ED8-9CE1-DE9DFFA3B612}" type="datetimeFigureOut">
              <a:rPr lang="en-US" smtClean="0"/>
              <a:pPr/>
              <a:t>11/24/2011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812FFCB-65EF-4561-9869-086810233150}"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C02E7FA0-2938-4ED8-9CE1-DE9DFFA3B612}" type="datetimeFigureOut">
              <a:rPr lang="en-US" smtClean="0"/>
              <a:pPr/>
              <a:t>11/24/2011</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812FFCB-65EF-4561-9869-086810233150}"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2E7FA0-2938-4ED8-9CE1-DE9DFFA3B612}" type="datetimeFigureOut">
              <a:rPr lang="en-US" smtClean="0"/>
              <a:pPr/>
              <a:t>11/24/2011</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812FFCB-65EF-4561-9869-08681023315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omoldbooks.org/Holme-ArtInEngland/pages/114-Map-of-New-France/"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reamstime.com/stock-photo-construction-pylon-image950030"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hyperlink" Target="http://thebrightestman.wikispaces.com/UNIT%202%20--%20ARE%20WE%20IN%20INDIA%20YET,%20CHRIS?" TargetMode="External"/><Relationship Id="rId4" Type="http://schemas.openxmlformats.org/officeDocument/2006/relationships/hyperlink" Target="http://geography.about.com/library/blank/blxusa.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irstpeoplesofcanada.com/fp_metis/fp_metis1.html"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historyrockscom.wordpress.com/2007/12/20/the-colonization-of-america/" TargetMode="External"/><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ictionary.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Smallpox" TargetMode="External"/><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atlasofdiseases.blogspot.com/2010/03/smallpox.html" TargetMode="External"/><Relationship Id="rId4" Type="http://schemas.openxmlformats.org/officeDocument/2006/relationships/hyperlink" Target="http://faculty.umf.maine.edu/walter.sargent/public.www/web%20230/virgin%20soil.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www.dictionary.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edicalook.com/Infectious_diseases/Measles.html" TargetMode="External"/><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topnews.net.nz/content/22964-measles-breaks-out-hokianga-distric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knighttakesrook.blogspot.com/2011_01_01_archive.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ictionary.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empowher.com/condition/tuberculosis/causes" TargetMode="External"/><Relationship Id="rId2" Type="http://schemas.openxmlformats.org/officeDocument/2006/relationships/hyperlink" Target="http://www.michigan.gov/emergingdiseases/0,4579,7-186-25804-76392--,00.html" TargetMode="Externa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hyperlink" Target="http://colonialhistoryofcanada.blogspot.com/2011/06/not-all-about-land-fishing-and-property.html" TargetMode="External"/><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europeword.com/blog/europe/european-imperialis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Seigneurial_system_of_New_France"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firstpeoplesofcanada.com/fp_groups/fp_groups_travel.html" TargetMode="External"/><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en.wikipedia.org/wiki/File:Coureur_de_bois.jpg" TargetMode="External"/><Relationship Id="rId7"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www.uppercanadahistory.ca/finna/finna5a.html" TargetMode="External"/><Relationship Id="rId5" Type="http://schemas.openxmlformats.org/officeDocument/2006/relationships/hyperlink" Target="http://popartmachine.com/item/pop_art/NGC-NGC_.28179/MARC-AUR" TargetMode="External"/><Relationship Id="rId4" Type="http://schemas.openxmlformats.org/officeDocument/2006/relationships/hyperlink" Target="http://www.dipity.com/coni7983/NEW-FRANCE/" TargetMode="External"/><Relationship Id="rId9"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kwy.k12.mo.us/west/teachers/boles/student_work/west_web5/cathyk.htm" TargetMode="External"/><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hyperlink" Target="http://maddiesancestorsearch.blogspot.com/2011/06/1690-schenectady-ny-massacre.html" TargetMode="External"/><Relationship Id="rId4" Type="http://schemas.openxmlformats.org/officeDocument/2006/relationships/hyperlink" Target="http://schenectadyhist.wordpress.com/page/2/"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openwalls.com/image?id=21653"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thelastbestwest.com/last_best_trading_post.htm" TargetMode="External"/><Relationship Id="rId7" Type="http://schemas.openxmlformats.org/officeDocument/2006/relationships/hyperlink" Target="http://www.livingbueno.com/shift-your-mind/?currentPage=2"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hyperlink" Target="http://stories.washingtonhistory.org/leschi/closeties/fur-trading.htm"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www.bewersdorff-online.de/amonopoly/"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abadvertising.blogspot.com/2008/06/peace-is-coexistence.html"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ursesite.uhcl.edu/HSH/Whitec/LITR/4231/default.htm"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European Colonies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A look at what a colony is, how it affected the First Nations and specifically; New France.</a:t>
            </a:r>
            <a:endParaRPr lang="en-US" dirty="0"/>
          </a:p>
        </p:txBody>
      </p:sp>
      <p:pic>
        <p:nvPicPr>
          <p:cNvPr id="23554" name="Picture 2" descr="http://www.google.ca/url?source=imglanding&amp;ct=img&amp;q=http://fromoldbooks.org/r/1f/114-Map-of-New-France-q75-500x349.jpg&amp;sa=X&amp;ei=lMvLTqmQEq7o2gXH0K25Dw&amp;ved=0CAsQ8wc&amp;usg=AFQjCNFkvgOjxNvQdaaL3x6zecZgOgFtZQ"/>
          <p:cNvPicPr>
            <a:picLocks noChangeAspect="1" noChangeArrowheads="1"/>
          </p:cNvPicPr>
          <p:nvPr/>
        </p:nvPicPr>
        <p:blipFill>
          <a:blip r:embed="rId2" cstate="print"/>
          <a:srcRect/>
          <a:stretch>
            <a:fillRect/>
          </a:stretch>
        </p:blipFill>
        <p:spPr bwMode="auto">
          <a:xfrm>
            <a:off x="990600" y="381000"/>
            <a:ext cx="6324600" cy="4414572"/>
          </a:xfrm>
          <a:prstGeom prst="rect">
            <a:avLst/>
          </a:prstGeom>
          <a:noFill/>
        </p:spPr>
      </p:pic>
      <p:sp>
        <p:nvSpPr>
          <p:cNvPr id="5" name="TextBox 4"/>
          <p:cNvSpPr txBox="1"/>
          <p:nvPr/>
        </p:nvSpPr>
        <p:spPr>
          <a:xfrm>
            <a:off x="381000" y="228600"/>
            <a:ext cx="3716082" cy="215444"/>
          </a:xfrm>
          <a:prstGeom prst="rect">
            <a:avLst/>
          </a:prstGeom>
          <a:noFill/>
        </p:spPr>
        <p:txBody>
          <a:bodyPr wrap="none" rtlCol="0">
            <a:spAutoFit/>
          </a:bodyPr>
          <a:lstStyle/>
          <a:p>
            <a:r>
              <a:rPr lang="en-US" sz="800" dirty="0" smtClean="0">
                <a:hlinkClick r:id="rId3"/>
              </a:rPr>
              <a:t>http://www.fromoldbooks.org/Holme-ArtInEngland/pages/114-Map-of-New-France/</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Thirteen Colonies</a:t>
            </a:r>
            <a:endParaRPr lang="en-US" dirty="0"/>
          </a:p>
        </p:txBody>
      </p:sp>
      <p:sp>
        <p:nvSpPr>
          <p:cNvPr id="3" name="Content Placeholder 2"/>
          <p:cNvSpPr>
            <a:spLocks noGrp="1"/>
          </p:cNvSpPr>
          <p:nvPr>
            <p:ph sz="quarter" idx="1"/>
          </p:nvPr>
        </p:nvSpPr>
        <p:spPr/>
        <p:txBody>
          <a:bodyPr/>
          <a:lstStyle/>
          <a:p>
            <a:r>
              <a:rPr lang="en-US" dirty="0" smtClean="0"/>
              <a:t>Were mostly Protestant</a:t>
            </a:r>
          </a:p>
          <a:p>
            <a:pPr lvl="1"/>
            <a:r>
              <a:rPr lang="en-US" dirty="0" smtClean="0"/>
              <a:t>First Nations conversion was not a high priority</a:t>
            </a:r>
          </a:p>
          <a:p>
            <a:r>
              <a:rPr lang="en-US" dirty="0" smtClean="0"/>
              <a:t>There were 13 </a:t>
            </a:r>
            <a:r>
              <a:rPr lang="en-US" i="1" dirty="0" smtClean="0"/>
              <a:t>different</a:t>
            </a:r>
            <a:r>
              <a:rPr lang="en-US" dirty="0" smtClean="0"/>
              <a:t> colonies, each one having their own form of government</a:t>
            </a:r>
          </a:p>
          <a:p>
            <a:r>
              <a:rPr lang="en-US" dirty="0" smtClean="0"/>
              <a:t>Britain appointed their governors</a:t>
            </a:r>
          </a:p>
          <a:p>
            <a:r>
              <a:rPr lang="en-US" dirty="0" smtClean="0"/>
              <a:t>Made money through agriculture</a:t>
            </a:r>
          </a:p>
          <a:p>
            <a:r>
              <a:rPr lang="en-US" dirty="0" smtClean="0"/>
              <a:t>The First Nations were viewed as obstacles; had to get them off the land or killed them as they were viewed as sub-human</a:t>
            </a:r>
            <a:endParaRPr lang="en-US" dirty="0"/>
          </a:p>
        </p:txBody>
      </p:sp>
      <p:pic>
        <p:nvPicPr>
          <p:cNvPr id="35842" name="Picture 2" descr="http://www.google.ca/url?source=imglanding&amp;ct=img&amp;q=http://www.dreamstime.com/construction-pylon-thumb950030.jpg&amp;sa=X&amp;ei=yQfMTvziNJKGiQLA3YnQCw&amp;ved=0CAsQ8wc&amp;usg=AFQjCNFA5rQkxilNfoVGbeTu-B0IHtx5gw"/>
          <p:cNvPicPr>
            <a:picLocks noChangeAspect="1" noChangeArrowheads="1"/>
          </p:cNvPicPr>
          <p:nvPr/>
        </p:nvPicPr>
        <p:blipFill>
          <a:blip r:embed="rId2" cstate="print"/>
          <a:srcRect/>
          <a:stretch>
            <a:fillRect/>
          </a:stretch>
        </p:blipFill>
        <p:spPr bwMode="auto">
          <a:xfrm>
            <a:off x="7511142" y="5772149"/>
            <a:ext cx="1632858" cy="1085851"/>
          </a:xfrm>
          <a:prstGeom prst="rect">
            <a:avLst/>
          </a:prstGeom>
          <a:noFill/>
        </p:spPr>
      </p:pic>
      <p:sp>
        <p:nvSpPr>
          <p:cNvPr id="5" name="TextBox 4"/>
          <p:cNvSpPr txBox="1"/>
          <p:nvPr/>
        </p:nvSpPr>
        <p:spPr>
          <a:xfrm>
            <a:off x="1981200" y="6553200"/>
            <a:ext cx="3239990" cy="215444"/>
          </a:xfrm>
          <a:prstGeom prst="rect">
            <a:avLst/>
          </a:prstGeom>
          <a:noFill/>
        </p:spPr>
        <p:txBody>
          <a:bodyPr wrap="none" rtlCol="0">
            <a:spAutoFit/>
          </a:bodyPr>
          <a:lstStyle/>
          <a:p>
            <a:r>
              <a:rPr lang="en-US" sz="800" dirty="0" smtClean="0">
                <a:hlinkClick r:id="rId3"/>
              </a:rPr>
              <a:t>http://www.dreamstime.com/stock-photo-construction-pylon-image950030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google.ca/url?source=imglanding&amp;ct=img&amp;q=http://thebrightestman.wikispaces.com/file/view/13_colonies.jpg&amp;sa=X&amp;ei=ewvMTpXvK4KYiQK2n-GTBw&amp;ved=0CBEQ8wc&amp;usg=AFQjCNFsL5_-ZNduWP5fSKTp_oF4VmHoiw"/>
          <p:cNvPicPr>
            <a:picLocks noChangeAspect="1" noChangeArrowheads="1"/>
          </p:cNvPicPr>
          <p:nvPr/>
        </p:nvPicPr>
        <p:blipFill>
          <a:blip r:embed="rId2" cstate="print"/>
          <a:srcRect/>
          <a:stretch>
            <a:fillRect/>
          </a:stretch>
        </p:blipFill>
        <p:spPr bwMode="auto">
          <a:xfrm>
            <a:off x="5867400" y="0"/>
            <a:ext cx="3124200" cy="6008998"/>
          </a:xfrm>
          <a:prstGeom prst="rect">
            <a:avLst/>
          </a:prstGeom>
          <a:noFill/>
        </p:spPr>
      </p:pic>
      <p:pic>
        <p:nvPicPr>
          <p:cNvPr id="36868" name="Picture 4" descr="http://www.google.ca/url?source=imglanding&amp;ct=img&amp;q=http://0.tqn.com/d/geography/1/0/9/H/usa3.jpg&amp;sa=X&amp;ei=BwzMTobBLfHXiALU67SLDA&amp;ved=0CAwQ8wc&amp;usg=AFQjCNGQHdiXRqMVQFfLtivyZKjfX-jBUw"/>
          <p:cNvPicPr>
            <a:picLocks noChangeAspect="1" noChangeArrowheads="1"/>
          </p:cNvPicPr>
          <p:nvPr/>
        </p:nvPicPr>
        <p:blipFill>
          <a:blip r:embed="rId3" cstate="print"/>
          <a:srcRect/>
          <a:stretch>
            <a:fillRect/>
          </a:stretch>
        </p:blipFill>
        <p:spPr bwMode="auto">
          <a:xfrm>
            <a:off x="0" y="685800"/>
            <a:ext cx="5861600" cy="4724400"/>
          </a:xfrm>
          <a:prstGeom prst="rect">
            <a:avLst/>
          </a:prstGeom>
          <a:noFill/>
        </p:spPr>
      </p:pic>
      <p:sp>
        <p:nvSpPr>
          <p:cNvPr id="6" name="TextBox 5"/>
          <p:cNvSpPr txBox="1"/>
          <p:nvPr/>
        </p:nvSpPr>
        <p:spPr>
          <a:xfrm>
            <a:off x="304800" y="5638800"/>
            <a:ext cx="4791696" cy="338554"/>
          </a:xfrm>
          <a:prstGeom prst="rect">
            <a:avLst/>
          </a:prstGeom>
          <a:noFill/>
        </p:spPr>
        <p:txBody>
          <a:bodyPr wrap="none" rtlCol="0">
            <a:spAutoFit/>
          </a:bodyPr>
          <a:lstStyle/>
          <a:p>
            <a:r>
              <a:rPr lang="en-US" sz="800" dirty="0" smtClean="0">
                <a:hlinkClick r:id="rId4"/>
              </a:rPr>
              <a:t>http://geography.about.com/library/blank/blxusa.htm</a:t>
            </a:r>
            <a:endParaRPr lang="en-US" sz="800" dirty="0" smtClean="0"/>
          </a:p>
          <a:p>
            <a:r>
              <a:rPr lang="en-US" sz="800" dirty="0" smtClean="0">
                <a:hlinkClick r:id="rId5"/>
              </a:rPr>
              <a:t>http://thebrightestman.wikispaces.com/UNIT%202%20--%20ARE%20WE%20IN%20INDIA%20YET,%20CHRIS?</a:t>
            </a:r>
            <a:endParaRPr lang="en-US" sz="800" dirty="0"/>
          </a:p>
        </p:txBody>
      </p:sp>
      <p:sp>
        <p:nvSpPr>
          <p:cNvPr id="5" name="Oval 4"/>
          <p:cNvSpPr/>
          <p:nvPr/>
        </p:nvSpPr>
        <p:spPr>
          <a:xfrm rot="866617">
            <a:off x="4191000" y="1295400"/>
            <a:ext cx="1295400" cy="411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Rupert’s Land</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Had minimal population (no settlement was really built)</a:t>
            </a:r>
          </a:p>
          <a:p>
            <a:endParaRPr lang="en-US" dirty="0" smtClean="0"/>
          </a:p>
          <a:p>
            <a:r>
              <a:rPr lang="en-US" dirty="0" smtClean="0"/>
              <a:t>The few people there were mostly Protestant</a:t>
            </a:r>
          </a:p>
          <a:p>
            <a:endParaRPr lang="en-US" dirty="0" smtClean="0"/>
          </a:p>
          <a:p>
            <a:r>
              <a:rPr lang="en-US" dirty="0" smtClean="0"/>
              <a:t>This is where Britain had their fur trade (HBC)</a:t>
            </a:r>
          </a:p>
          <a:p>
            <a:endParaRPr lang="en-US" dirty="0" smtClean="0"/>
          </a:p>
          <a:p>
            <a:r>
              <a:rPr lang="en-US" dirty="0" smtClean="0"/>
              <a:t>Traders (British and First Nations) would come to them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google.ca/url?source=imglanding&amp;ct=img&amp;q=http://firstpeoplesofcanada.com/images/firstnations/fp_metis/map_rupertsland1670.jpg&amp;sa=X&amp;ei=Cw3MTo7EOejViALRnLHLCw&amp;ved=0CAwQ8wc&amp;usg=AFQjCNEA0DSPdl_iF8wlvJ_ORp9isFX3NA"/>
          <p:cNvPicPr>
            <a:picLocks noChangeAspect="1" noChangeArrowheads="1"/>
          </p:cNvPicPr>
          <p:nvPr/>
        </p:nvPicPr>
        <p:blipFill>
          <a:blip r:embed="rId2" cstate="print"/>
          <a:srcRect/>
          <a:stretch>
            <a:fillRect/>
          </a:stretch>
        </p:blipFill>
        <p:spPr bwMode="auto">
          <a:xfrm>
            <a:off x="0" y="0"/>
            <a:ext cx="9144000" cy="5791202"/>
          </a:xfrm>
          <a:prstGeom prst="rect">
            <a:avLst/>
          </a:prstGeom>
          <a:noFill/>
        </p:spPr>
      </p:pic>
      <p:sp>
        <p:nvSpPr>
          <p:cNvPr id="3" name="TextBox 2"/>
          <p:cNvSpPr txBox="1"/>
          <p:nvPr/>
        </p:nvSpPr>
        <p:spPr>
          <a:xfrm>
            <a:off x="762000" y="6324600"/>
            <a:ext cx="2549096" cy="215444"/>
          </a:xfrm>
          <a:prstGeom prst="rect">
            <a:avLst/>
          </a:prstGeom>
          <a:noFill/>
        </p:spPr>
        <p:txBody>
          <a:bodyPr wrap="none" rtlCol="0">
            <a:spAutoFit/>
          </a:bodyPr>
          <a:lstStyle/>
          <a:p>
            <a:r>
              <a:rPr lang="en-US" sz="800" dirty="0" smtClean="0">
                <a:hlinkClick r:id="rId3"/>
              </a:rPr>
              <a:t>http://firstpeoplesofcanada.com/fp_metis/fp_metis1.html</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were the First Nations impacted by these settlements?</a:t>
            </a:r>
            <a:endParaRPr lang="en-US" dirty="0"/>
          </a:p>
        </p:txBody>
      </p:sp>
      <p:sp>
        <p:nvSpPr>
          <p:cNvPr id="3" name="Subtitle 2"/>
          <p:cNvSpPr>
            <a:spLocks noGrp="1"/>
          </p:cNvSpPr>
          <p:nvPr>
            <p:ph type="subTitle" idx="1"/>
          </p:nvPr>
        </p:nvSpPr>
        <p:spPr/>
        <p:txBody>
          <a:bodyPr/>
          <a:lstStyle/>
          <a:p>
            <a:r>
              <a:rPr lang="en-US" dirty="0" smtClean="0"/>
              <a:t>Think about the plays you did!</a:t>
            </a:r>
            <a:endParaRPr lang="en-US" dirty="0"/>
          </a:p>
        </p:txBody>
      </p:sp>
      <p:pic>
        <p:nvPicPr>
          <p:cNvPr id="39938" name="Picture 2" descr="http://www.google.ca/url?source=imglanding&amp;ct=img&amp;q=http://www.dkimages.com/discover/previews/741/128964.JPG&amp;sa=X&amp;ei=iw3MTsnMPMPjiAKY8t3bCw&amp;ved=0CAwQ8wc&amp;usg=AFQjCNEmQwP_L-fOZ8fp1tD0tv_DJa0ptA"/>
          <p:cNvPicPr>
            <a:picLocks noChangeAspect="1" noChangeArrowheads="1"/>
          </p:cNvPicPr>
          <p:nvPr/>
        </p:nvPicPr>
        <p:blipFill>
          <a:blip r:embed="rId2" cstate="print"/>
          <a:srcRect/>
          <a:stretch>
            <a:fillRect/>
          </a:stretch>
        </p:blipFill>
        <p:spPr bwMode="auto">
          <a:xfrm>
            <a:off x="3429000" y="381000"/>
            <a:ext cx="2630962" cy="3505200"/>
          </a:xfrm>
          <a:prstGeom prst="rect">
            <a:avLst/>
          </a:prstGeom>
          <a:noFill/>
        </p:spPr>
      </p:pic>
      <p:sp>
        <p:nvSpPr>
          <p:cNvPr id="5" name="TextBox 4"/>
          <p:cNvSpPr txBox="1"/>
          <p:nvPr/>
        </p:nvSpPr>
        <p:spPr>
          <a:xfrm rot="16200000">
            <a:off x="1538246" y="2043154"/>
            <a:ext cx="3539752" cy="215444"/>
          </a:xfrm>
          <a:prstGeom prst="rect">
            <a:avLst/>
          </a:prstGeom>
          <a:noFill/>
        </p:spPr>
        <p:txBody>
          <a:bodyPr wrap="none" rtlCol="0">
            <a:spAutoFit/>
          </a:bodyPr>
          <a:lstStyle/>
          <a:p>
            <a:r>
              <a:rPr lang="en-US" sz="800" dirty="0" smtClean="0">
                <a:hlinkClick r:id="rId3"/>
              </a:rPr>
              <a:t>http://historyrockscom.wordpress.com/2007/12/20/the-colonization-of-america/</a:t>
            </a:r>
            <a:endParaRPr lang="en-US" sz="800" dirty="0"/>
          </a:p>
        </p:txBody>
      </p:sp>
      <p:sp>
        <p:nvSpPr>
          <p:cNvPr id="6" name="TextBox 5"/>
          <p:cNvSpPr txBox="1"/>
          <p:nvPr/>
        </p:nvSpPr>
        <p:spPr>
          <a:xfrm rot="18757217">
            <a:off x="-762809" y="2522052"/>
            <a:ext cx="5567037" cy="369332"/>
          </a:xfrm>
          <a:prstGeom prst="rect">
            <a:avLst/>
          </a:prstGeom>
          <a:noFill/>
        </p:spPr>
        <p:txBody>
          <a:bodyPr wrap="none" rtlCol="0">
            <a:spAutoFit/>
          </a:bodyPr>
          <a:lstStyle/>
          <a:p>
            <a:r>
              <a:rPr lang="en-US" dirty="0" smtClean="0">
                <a:solidFill>
                  <a:srgbClr val="FF0000"/>
                </a:solidFill>
              </a:rPr>
              <a:t>How did the Europeans SOCIALLY impact the First Nations?</a:t>
            </a:r>
            <a:endParaRPr lang="en-US" dirty="0">
              <a:solidFill>
                <a:srgbClr val="FF0000"/>
              </a:solidFill>
            </a:endParaRPr>
          </a:p>
        </p:txBody>
      </p:sp>
      <p:sp>
        <p:nvSpPr>
          <p:cNvPr id="7" name="TextBox 6"/>
          <p:cNvSpPr txBox="1"/>
          <p:nvPr/>
        </p:nvSpPr>
        <p:spPr>
          <a:xfrm rot="2206749">
            <a:off x="3448848" y="1819859"/>
            <a:ext cx="6201826" cy="369332"/>
          </a:xfrm>
          <a:prstGeom prst="rect">
            <a:avLst/>
          </a:prstGeom>
          <a:noFill/>
        </p:spPr>
        <p:txBody>
          <a:bodyPr wrap="none" rtlCol="0">
            <a:spAutoFit/>
          </a:bodyPr>
          <a:lstStyle/>
          <a:p>
            <a:r>
              <a:rPr lang="en-US" dirty="0" smtClean="0">
                <a:solidFill>
                  <a:srgbClr val="FF0000"/>
                </a:solidFill>
              </a:rPr>
              <a:t>How did the Europeans ECONOMICALLY impact the First Nations?</a:t>
            </a:r>
            <a:endParaRPr lang="en-US" dirty="0">
              <a:solidFill>
                <a:srgbClr val="FF0000"/>
              </a:solidFill>
            </a:endParaRPr>
          </a:p>
        </p:txBody>
      </p:sp>
      <p:sp>
        <p:nvSpPr>
          <p:cNvPr id="8" name="TextBox 7"/>
          <p:cNvSpPr txBox="1"/>
          <p:nvPr/>
        </p:nvSpPr>
        <p:spPr>
          <a:xfrm>
            <a:off x="152400" y="381000"/>
            <a:ext cx="3097323" cy="923330"/>
          </a:xfrm>
          <a:prstGeom prst="rect">
            <a:avLst/>
          </a:prstGeom>
          <a:noFill/>
        </p:spPr>
        <p:txBody>
          <a:bodyPr wrap="none" rtlCol="0">
            <a:spAutoFit/>
          </a:bodyPr>
          <a:lstStyle/>
          <a:p>
            <a:r>
              <a:rPr lang="en-US" dirty="0" smtClean="0">
                <a:solidFill>
                  <a:srgbClr val="FF0000"/>
                </a:solidFill>
              </a:rPr>
              <a:t>Do you think the Europeans had</a:t>
            </a:r>
          </a:p>
          <a:p>
            <a:r>
              <a:rPr lang="en-US" dirty="0" smtClean="0">
                <a:solidFill>
                  <a:srgbClr val="FF0000"/>
                </a:solidFill>
              </a:rPr>
              <a:t>a right to bring their goods and</a:t>
            </a:r>
          </a:p>
          <a:p>
            <a:r>
              <a:rPr lang="en-US" dirty="0" smtClean="0">
                <a:solidFill>
                  <a:srgbClr val="FF0000"/>
                </a:solidFill>
              </a:rPr>
              <a:t>ideas to North America?</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Immunity and Epidemics</a:t>
            </a:r>
            <a:endParaRPr lang="en-US" dirty="0"/>
          </a:p>
        </p:txBody>
      </p:sp>
      <p:sp>
        <p:nvSpPr>
          <p:cNvPr id="3" name="Content Placeholder 2"/>
          <p:cNvSpPr>
            <a:spLocks noGrp="1"/>
          </p:cNvSpPr>
          <p:nvPr>
            <p:ph sz="quarter" idx="1"/>
          </p:nvPr>
        </p:nvSpPr>
        <p:spPr/>
        <p:txBody>
          <a:bodyPr/>
          <a:lstStyle/>
          <a:p>
            <a:r>
              <a:rPr lang="en-US" dirty="0" smtClean="0"/>
              <a:t>First Nations had no immunity (ability to fight off infection and disease) to the European diseases</a:t>
            </a:r>
          </a:p>
          <a:p>
            <a:endParaRPr lang="en-US" dirty="0" smtClean="0"/>
          </a:p>
          <a:p>
            <a:r>
              <a:rPr lang="en-US" dirty="0" smtClean="0"/>
              <a:t>The diseases eventually became epidemics (when a large population gets infected)</a:t>
            </a:r>
          </a:p>
          <a:p>
            <a:pPr lvl="1"/>
            <a:r>
              <a:rPr lang="en-US" dirty="0" smtClean="0"/>
              <a:t>Half the population </a:t>
            </a:r>
            <a:r>
              <a:rPr lang="en-US" b="1" i="1" u="sng" dirty="0" smtClean="0"/>
              <a:t>can/did</a:t>
            </a:r>
            <a:r>
              <a:rPr lang="en-US" dirty="0" smtClean="0"/>
              <a:t> die</a:t>
            </a:r>
          </a:p>
          <a:p>
            <a:pPr lvl="1"/>
            <a:endParaRPr lang="en-US" dirty="0" smtClean="0"/>
          </a:p>
          <a:p>
            <a:r>
              <a:rPr lang="en-US" dirty="0" smtClean="0"/>
              <a:t>Created a massive population drop with the First Nations</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Smallpox</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Taken from </a:t>
            </a:r>
            <a:r>
              <a:rPr lang="en-US" dirty="0" smtClean="0">
                <a:hlinkClick r:id="rId2"/>
              </a:rPr>
              <a:t>www.dictionary.com</a:t>
            </a:r>
            <a:r>
              <a:rPr lang="en-US" dirty="0" smtClean="0"/>
              <a:t> </a:t>
            </a:r>
          </a:p>
          <a:p>
            <a:pPr lvl="1"/>
            <a:r>
              <a:rPr lang="en-US" dirty="0" smtClean="0"/>
              <a:t>A highly infectious and often fatal disease caused by the </a:t>
            </a:r>
            <a:r>
              <a:rPr lang="en-US" dirty="0" err="1" smtClean="0"/>
              <a:t>variola</a:t>
            </a:r>
            <a:r>
              <a:rPr lang="en-US" dirty="0" smtClean="0"/>
              <a:t> virus of the genus </a:t>
            </a:r>
            <a:r>
              <a:rPr lang="en-US" dirty="0" err="1" smtClean="0"/>
              <a:t>Orthopoxvirus</a:t>
            </a:r>
            <a:r>
              <a:rPr lang="en-US" dirty="0" smtClean="0"/>
              <a:t>  and characterized by fever, headache, and severely inflamed skin sores that result in extensive scarring. Once a dreaded killer of children that caused the deaths of millions of Native Americans after the arrival of European settlers in the Americas, smallpox was declared eradicated in 1980 following a worldwide vaccination campaign. Samples of the virus have been preserved in laboratories in the United States and Russia. Also called </a:t>
            </a:r>
            <a:r>
              <a:rPr lang="en-US" dirty="0" err="1" smtClean="0"/>
              <a:t>variola</a:t>
            </a:r>
            <a:r>
              <a:rPr lang="en-US" dirty="0" smtClean="0"/>
              <a:t> . </a:t>
            </a:r>
          </a:p>
          <a:p>
            <a:pPr lvl="1"/>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google.ca/url?source=imglanding&amp;ct=img&amp;q=http://upload.wikimedia.org/wikipedia/commons/thumb/6/66/Child_with_Smallpox_Bangladesh.jpg/230px-Child_with_Smallpox_Bangladesh.jpg&amp;sa=X&amp;ei=sBzMTpfFE6GiiQL516juCw&amp;ved=0CAwQ8wc&amp;usg=AFQjCNHuKz9DZNFw7PoMvvVHDWp97UGcpg"/>
          <p:cNvPicPr>
            <a:picLocks noChangeAspect="1" noChangeArrowheads="1"/>
          </p:cNvPicPr>
          <p:nvPr/>
        </p:nvPicPr>
        <p:blipFill>
          <a:blip r:embed="rId2" cstate="print"/>
          <a:srcRect/>
          <a:stretch>
            <a:fillRect/>
          </a:stretch>
        </p:blipFill>
        <p:spPr bwMode="auto">
          <a:xfrm>
            <a:off x="457200" y="0"/>
            <a:ext cx="3200400" cy="4870174"/>
          </a:xfrm>
          <a:prstGeom prst="rect">
            <a:avLst/>
          </a:prstGeom>
          <a:noFill/>
        </p:spPr>
      </p:pic>
      <p:sp>
        <p:nvSpPr>
          <p:cNvPr id="3" name="TextBox 2"/>
          <p:cNvSpPr txBox="1"/>
          <p:nvPr/>
        </p:nvSpPr>
        <p:spPr>
          <a:xfrm>
            <a:off x="0" y="6096000"/>
            <a:ext cx="3892412" cy="461665"/>
          </a:xfrm>
          <a:prstGeom prst="rect">
            <a:avLst/>
          </a:prstGeom>
          <a:noFill/>
        </p:spPr>
        <p:txBody>
          <a:bodyPr wrap="none" rtlCol="0">
            <a:spAutoFit/>
          </a:bodyPr>
          <a:lstStyle/>
          <a:p>
            <a:r>
              <a:rPr lang="en-US" sz="800" dirty="0" smtClean="0">
                <a:hlinkClick r:id="rId3"/>
              </a:rPr>
              <a:t>http://en.wikipedia.org/wiki/Smallpox</a:t>
            </a:r>
            <a:endParaRPr lang="en-US" sz="800" dirty="0" smtClean="0"/>
          </a:p>
          <a:p>
            <a:r>
              <a:rPr lang="en-US" sz="800" dirty="0" smtClean="0">
                <a:hlinkClick r:id="rId4"/>
              </a:rPr>
              <a:t>http://faculty.umf.maine.edu/walter.sargent/public.www/web%20230/virgin%20soil.html</a:t>
            </a:r>
            <a:endParaRPr lang="en-US" sz="800" dirty="0" smtClean="0"/>
          </a:p>
          <a:p>
            <a:r>
              <a:rPr lang="en-US" sz="800" dirty="0" smtClean="0">
                <a:hlinkClick r:id="rId5"/>
              </a:rPr>
              <a:t>http://atlasofdiseases.blogspot.com/2010/03/smallpox.html</a:t>
            </a:r>
            <a:endParaRPr lang="en-US" sz="800" dirty="0"/>
          </a:p>
        </p:txBody>
      </p:sp>
      <p:pic>
        <p:nvPicPr>
          <p:cNvPr id="40964" name="Picture 4" descr="http://www.google.ca/url?source=imglanding&amp;ct=img&amp;q=http://faculty.umf.maine.edu/walter.sargent/public.www/web%20230/smallpox.jpg&amp;sa=X&amp;ei=-BzMToSLE_DPiALGp4zqCw&amp;ved=0CAwQ8wc4Pg&amp;usg=AFQjCNHyLt1aHzxuGKB8kGRmZV44Gch85g"/>
          <p:cNvPicPr>
            <a:picLocks noChangeAspect="1" noChangeArrowheads="1"/>
          </p:cNvPicPr>
          <p:nvPr/>
        </p:nvPicPr>
        <p:blipFill>
          <a:blip r:embed="rId6" cstate="print"/>
          <a:srcRect/>
          <a:stretch>
            <a:fillRect/>
          </a:stretch>
        </p:blipFill>
        <p:spPr bwMode="auto">
          <a:xfrm>
            <a:off x="3708592" y="0"/>
            <a:ext cx="5435408" cy="4038600"/>
          </a:xfrm>
          <a:prstGeom prst="rect">
            <a:avLst/>
          </a:prstGeom>
          <a:noFill/>
        </p:spPr>
      </p:pic>
      <p:pic>
        <p:nvPicPr>
          <p:cNvPr id="40966" name="Picture 6" descr="http://www.google.ca/url?source=imglanding&amp;ct=img&amp;q=http://3.bp.blogspot.com/_NurlU0GwOo4/S7JHKmMoK3I/AAAAAAAAAVs/oYM84FaNoBw/s320/smallpox_1.jpg&amp;sa=X&amp;ei=Lx3MTqCsJ8XMiQLW8M39Cw&amp;ved=0CAwQ8wc4ew&amp;usg=AFQjCNFMX5DT5dK7XyHetxk8P0_YVOSU_A"/>
          <p:cNvPicPr>
            <a:picLocks noChangeAspect="1" noChangeArrowheads="1"/>
          </p:cNvPicPr>
          <p:nvPr/>
        </p:nvPicPr>
        <p:blipFill>
          <a:blip r:embed="rId7" cstate="print"/>
          <a:srcRect/>
          <a:stretch>
            <a:fillRect/>
          </a:stretch>
        </p:blipFill>
        <p:spPr bwMode="auto">
          <a:xfrm>
            <a:off x="7038975" y="3809999"/>
            <a:ext cx="2105025" cy="304800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Measles </a:t>
            </a:r>
            <a:endParaRPr lang="en-US" dirty="0"/>
          </a:p>
        </p:txBody>
      </p:sp>
      <p:sp>
        <p:nvSpPr>
          <p:cNvPr id="3" name="Content Placeholder 2"/>
          <p:cNvSpPr>
            <a:spLocks noGrp="1"/>
          </p:cNvSpPr>
          <p:nvPr>
            <p:ph sz="quarter" idx="1"/>
          </p:nvPr>
        </p:nvSpPr>
        <p:spPr/>
        <p:txBody>
          <a:bodyPr/>
          <a:lstStyle/>
          <a:p>
            <a:r>
              <a:rPr lang="en-US" dirty="0" smtClean="0"/>
              <a:t>Taken from </a:t>
            </a:r>
            <a:r>
              <a:rPr lang="en-US" dirty="0" smtClean="0">
                <a:hlinkClick r:id="rId2"/>
              </a:rPr>
              <a:t>www.dictionary.com</a:t>
            </a:r>
            <a:r>
              <a:rPr lang="en-US" dirty="0" smtClean="0"/>
              <a:t>:</a:t>
            </a:r>
          </a:p>
          <a:p>
            <a:pPr lvl="1"/>
            <a:r>
              <a:rPr lang="en-US" dirty="0" smtClean="0"/>
              <a:t>An infectious disease caused by the </a:t>
            </a:r>
            <a:r>
              <a:rPr lang="en-US" dirty="0" err="1" smtClean="0"/>
              <a:t>rubeola</a:t>
            </a:r>
            <a:r>
              <a:rPr lang="en-US" dirty="0" smtClean="0"/>
              <a:t> virus of the genus </a:t>
            </a:r>
            <a:r>
              <a:rPr lang="en-US" dirty="0" err="1" smtClean="0"/>
              <a:t>Morbillivirus</a:t>
            </a:r>
            <a:r>
              <a:rPr lang="en-US" dirty="0" smtClean="0"/>
              <a:t> , characterized by fever, cough, and a rash that begins on the face and spreads to other parts of the body. Vaccinations, usually given in early childhood, confer immunity to measles. Also called </a:t>
            </a:r>
            <a:r>
              <a:rPr lang="en-US" dirty="0" err="1" smtClean="0"/>
              <a:t>rubeola</a:t>
            </a:r>
            <a:r>
              <a:rPr lang="en-US" dirty="0" smtClean="0"/>
              <a:t> . </a:t>
            </a:r>
            <a:br>
              <a:rPr lang="en-US" dirty="0" smtClean="0"/>
            </a:b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ogle.ca/url?source=imglanding&amp;ct=img&amp;q=http://www.medicalook.com/diseases_images/measles.jpg&amp;sa=X&amp;ei=SFXNToLoA-TniALqyeTrCw&amp;ved=0CA4Q8wc&amp;usg=AFQjCNER_zLXNqr8FGnBNh13Z12pUNXsVg"/>
          <p:cNvPicPr>
            <a:picLocks noChangeAspect="1" noChangeArrowheads="1"/>
          </p:cNvPicPr>
          <p:nvPr/>
        </p:nvPicPr>
        <p:blipFill>
          <a:blip r:embed="rId2" cstate="print"/>
          <a:srcRect/>
          <a:stretch>
            <a:fillRect/>
          </a:stretch>
        </p:blipFill>
        <p:spPr bwMode="auto">
          <a:xfrm>
            <a:off x="0" y="0"/>
            <a:ext cx="3810000" cy="3352801"/>
          </a:xfrm>
          <a:prstGeom prst="rect">
            <a:avLst/>
          </a:prstGeom>
          <a:noFill/>
        </p:spPr>
      </p:pic>
      <p:sp>
        <p:nvSpPr>
          <p:cNvPr id="3" name="TextBox 2"/>
          <p:cNvSpPr txBox="1"/>
          <p:nvPr/>
        </p:nvSpPr>
        <p:spPr>
          <a:xfrm>
            <a:off x="4038600" y="228600"/>
            <a:ext cx="4628190" cy="461665"/>
          </a:xfrm>
          <a:prstGeom prst="rect">
            <a:avLst/>
          </a:prstGeom>
          <a:noFill/>
        </p:spPr>
        <p:txBody>
          <a:bodyPr wrap="none" rtlCol="0">
            <a:spAutoFit/>
          </a:bodyPr>
          <a:lstStyle/>
          <a:p>
            <a:r>
              <a:rPr lang="en-US" sz="800" dirty="0" smtClean="0">
                <a:hlinkClick r:id="rId3"/>
              </a:rPr>
              <a:t>http://www.medicalook.com</a:t>
            </a:r>
          </a:p>
          <a:p>
            <a:r>
              <a:rPr lang="en-US" sz="800" dirty="0" smtClean="0">
                <a:hlinkClick r:id="rId4"/>
              </a:rPr>
              <a:t>http://topnews.net.nz/content/22964-measles-breaks-out-hokianga-district</a:t>
            </a:r>
            <a:r>
              <a:rPr lang="en-US" sz="800" dirty="0" smtClean="0">
                <a:hlinkClick r:id="rId3"/>
              </a:rPr>
              <a:t>/Infectious_diseases/Measles.html</a:t>
            </a:r>
            <a:endParaRPr lang="en-US" sz="800" dirty="0" smtClean="0"/>
          </a:p>
          <a:p>
            <a:endParaRPr lang="en-US" sz="800" dirty="0"/>
          </a:p>
        </p:txBody>
      </p:sp>
      <p:pic>
        <p:nvPicPr>
          <p:cNvPr id="1028" name="Picture 4" descr="http://www.google.ca/url?source=imglanding&amp;ct=img&amp;q=http://topnews.net.nz/images/Measles_0.jpg&amp;sa=X&amp;ei=t1XNTuP8HKuGiQKQyI2-Cw&amp;ved=0CAsQ8wc&amp;usg=AFQjCNG1-Z32M_P9OGE1OV8K80hgceV1dw"/>
          <p:cNvPicPr>
            <a:picLocks noChangeAspect="1" noChangeArrowheads="1"/>
          </p:cNvPicPr>
          <p:nvPr/>
        </p:nvPicPr>
        <p:blipFill>
          <a:blip r:embed="rId5" cstate="print"/>
          <a:srcRect/>
          <a:stretch>
            <a:fillRect/>
          </a:stretch>
        </p:blipFill>
        <p:spPr bwMode="auto">
          <a:xfrm>
            <a:off x="3581400" y="3448049"/>
            <a:ext cx="5562600" cy="34099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Definitions</a:t>
            </a:r>
            <a:endParaRPr lang="en-US" dirty="0"/>
          </a:p>
        </p:txBody>
      </p:sp>
      <p:sp>
        <p:nvSpPr>
          <p:cNvPr id="3" name="Content Placeholder 2"/>
          <p:cNvSpPr>
            <a:spLocks noGrp="1"/>
          </p:cNvSpPr>
          <p:nvPr>
            <p:ph sz="quarter" idx="1"/>
          </p:nvPr>
        </p:nvSpPr>
        <p:spPr/>
        <p:txBody>
          <a:bodyPr/>
          <a:lstStyle/>
          <a:p>
            <a:r>
              <a:rPr lang="en-US" dirty="0" smtClean="0"/>
              <a:t>Colony – a region claimed and governed by a country from another part of the world</a:t>
            </a:r>
          </a:p>
          <a:p>
            <a:endParaRPr lang="en-US" dirty="0" smtClean="0"/>
          </a:p>
          <a:p>
            <a:r>
              <a:rPr lang="en-US" dirty="0" smtClean="0"/>
              <a:t>Mercantilism – a regulated economic system that made a country rich from its colonies</a:t>
            </a:r>
          </a:p>
        </p:txBody>
      </p:sp>
      <p:pic>
        <p:nvPicPr>
          <p:cNvPr id="26626" name="Picture 2" descr="http://www.google.ca/url?source=imglanding&amp;ct=img&amp;q=http://4.bp.blogspot.com/_VpXDQXroJCo/TT4vyzaAPXI/AAAAAAAAA9k/EK2dZIRvAck/s1600/rich-uncle-pennybags.jpg&amp;sa=X&amp;ei=8PrLTsXvLvPZiAKy6L3ECw&amp;ved=0CBAQ8wc4Eg&amp;usg=AFQjCNHeNUYRYk9pdadcVV1RccPvp0Y5hQ"/>
          <p:cNvPicPr>
            <a:picLocks noChangeAspect="1" noChangeArrowheads="1"/>
          </p:cNvPicPr>
          <p:nvPr/>
        </p:nvPicPr>
        <p:blipFill>
          <a:blip r:embed="rId2" cstate="print"/>
          <a:srcRect/>
          <a:stretch>
            <a:fillRect/>
          </a:stretch>
        </p:blipFill>
        <p:spPr bwMode="auto">
          <a:xfrm>
            <a:off x="3200400" y="4267200"/>
            <a:ext cx="2286000" cy="2286000"/>
          </a:xfrm>
          <a:prstGeom prst="rect">
            <a:avLst/>
          </a:prstGeom>
          <a:noFill/>
        </p:spPr>
      </p:pic>
      <p:sp>
        <p:nvSpPr>
          <p:cNvPr id="5" name="TextBox 4"/>
          <p:cNvSpPr txBox="1"/>
          <p:nvPr/>
        </p:nvSpPr>
        <p:spPr>
          <a:xfrm>
            <a:off x="5486400" y="4572000"/>
            <a:ext cx="2792752" cy="215444"/>
          </a:xfrm>
          <a:prstGeom prst="rect">
            <a:avLst/>
          </a:prstGeom>
          <a:noFill/>
        </p:spPr>
        <p:txBody>
          <a:bodyPr wrap="none" rtlCol="0">
            <a:spAutoFit/>
          </a:bodyPr>
          <a:lstStyle/>
          <a:p>
            <a:r>
              <a:rPr lang="en-US" sz="800" dirty="0" smtClean="0">
                <a:hlinkClick r:id="rId3"/>
              </a:rPr>
              <a:t>http://knighttakesrook.blogspot.com/2011_01_01_archive.html</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Tuberculosis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Taken from </a:t>
            </a:r>
            <a:r>
              <a:rPr lang="en-US" dirty="0" smtClean="0">
                <a:hlinkClick r:id="rId2"/>
              </a:rPr>
              <a:t>www.dictionary.com</a:t>
            </a:r>
            <a:r>
              <a:rPr lang="en-US" dirty="0" smtClean="0"/>
              <a:t>: </a:t>
            </a:r>
          </a:p>
          <a:p>
            <a:pPr lvl="1"/>
            <a:r>
              <a:rPr lang="en-US" dirty="0" smtClean="0"/>
              <a:t>An </a:t>
            </a:r>
            <a:r>
              <a:rPr lang="en-US" dirty="0" err="1" smtClean="0"/>
              <a:t>infectuous</a:t>
            </a:r>
            <a:r>
              <a:rPr lang="en-US" dirty="0" smtClean="0"/>
              <a:t> disease caused by the bacterium </a:t>
            </a:r>
            <a:r>
              <a:rPr lang="en-US" i="1" dirty="0" smtClean="0"/>
              <a:t>Mycobacterium tuberculosis </a:t>
            </a:r>
            <a:r>
              <a:rPr lang="en-US" dirty="0" smtClean="0"/>
              <a:t> that is transmitted through inhalation and is characterized by cough, fever, shortness of breath, weight loss, and the appearance of inflammatory substances and tubercles in the lungs. Tuberculosis is highly contagious and can spread to other parts of the body, especially in people with weakened immune systems. Although the incidence of the disease has declined since the introduction of antibiotic treatment in the 1950's, it is still a major public-health problem throughout the world, especially in Asia and Africa. </a:t>
            </a:r>
          </a:p>
          <a:p>
            <a:pPr lvl="1"/>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477000"/>
            <a:ext cx="3650358" cy="338554"/>
          </a:xfrm>
          <a:prstGeom prst="rect">
            <a:avLst/>
          </a:prstGeom>
          <a:noFill/>
        </p:spPr>
        <p:txBody>
          <a:bodyPr wrap="none" rtlCol="0">
            <a:spAutoFit/>
          </a:bodyPr>
          <a:lstStyle/>
          <a:p>
            <a:r>
              <a:rPr lang="en-US" sz="800" dirty="0" smtClean="0">
                <a:hlinkClick r:id="rId2"/>
              </a:rPr>
              <a:t>http://www.michigan.gov/emergingdiseases/0,4579,7-186-25804-76392--,00.html</a:t>
            </a:r>
            <a:endParaRPr lang="en-US" sz="800" dirty="0" smtClean="0"/>
          </a:p>
          <a:p>
            <a:r>
              <a:rPr lang="en-US" sz="800" dirty="0" smtClean="0">
                <a:hlinkClick r:id="rId3"/>
              </a:rPr>
              <a:t>http://www.empowher.com/condition/tuberculosis/causes</a:t>
            </a:r>
            <a:endParaRPr lang="en-US" sz="800" dirty="0"/>
          </a:p>
        </p:txBody>
      </p:sp>
      <p:pic>
        <p:nvPicPr>
          <p:cNvPr id="33796" name="Picture 4" descr="http://www.google.ca/url?source=imglanding&amp;ct=img&amp;q=http://www.empowher.com/files/ebsco/images/Air%20pathway.jpg&amp;sa=X&amp;ei=81bNTt2VB6LiiALR_aDTCw&amp;ved=0CAsQ8wc&amp;usg=AFQjCNFioZhMsiwGUPJR7QJfeGt1nHJznw"/>
          <p:cNvPicPr>
            <a:picLocks noChangeAspect="1" noChangeArrowheads="1"/>
          </p:cNvPicPr>
          <p:nvPr/>
        </p:nvPicPr>
        <p:blipFill>
          <a:blip r:embed="rId4" cstate="print"/>
          <a:srcRect/>
          <a:stretch>
            <a:fillRect/>
          </a:stretch>
        </p:blipFill>
        <p:spPr bwMode="auto">
          <a:xfrm>
            <a:off x="4038600" y="571975"/>
            <a:ext cx="5105400" cy="6286025"/>
          </a:xfrm>
          <a:prstGeom prst="rect">
            <a:avLst/>
          </a:prstGeom>
          <a:noFill/>
        </p:spPr>
      </p:pic>
      <p:pic>
        <p:nvPicPr>
          <p:cNvPr id="33794" name="Picture 2" descr="http://www.google.ca/url?source=imglanding&amp;ct=img&amp;q=http://www.michigan.gov/images/deerribs_74486_7.jpg&amp;sa=X&amp;ei=wlbNToSgLoeQiQLwuMSEDA&amp;ved=0CAwQ8wc4Ow&amp;usg=AFQjCNHxYvtiZRPWon1dqyDK8G2XjbrWpg"/>
          <p:cNvPicPr>
            <a:picLocks noChangeAspect="1" noChangeArrowheads="1"/>
          </p:cNvPicPr>
          <p:nvPr/>
        </p:nvPicPr>
        <p:blipFill>
          <a:blip r:embed="rId5" cstate="print"/>
          <a:srcRect/>
          <a:stretch>
            <a:fillRect/>
          </a:stretch>
        </p:blipFill>
        <p:spPr bwMode="auto">
          <a:xfrm>
            <a:off x="-1" y="0"/>
            <a:ext cx="5192887" cy="35052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France</a:t>
            </a:r>
            <a:endParaRPr lang="en-US" dirty="0"/>
          </a:p>
        </p:txBody>
      </p:sp>
      <p:sp>
        <p:nvSpPr>
          <p:cNvPr id="3" name="Subtitle 2"/>
          <p:cNvSpPr>
            <a:spLocks noGrp="1"/>
          </p:cNvSpPr>
          <p:nvPr>
            <p:ph type="subTitle" idx="1"/>
          </p:nvPr>
        </p:nvSpPr>
        <p:spPr/>
        <p:txBody>
          <a:bodyPr/>
          <a:lstStyle/>
          <a:p>
            <a:r>
              <a:rPr lang="en-US" dirty="0" smtClean="0"/>
              <a:t>An in-depth look </a:t>
            </a:r>
            <a:endParaRPr lang="en-US" dirty="0"/>
          </a:p>
        </p:txBody>
      </p:sp>
      <p:pic>
        <p:nvPicPr>
          <p:cNvPr id="35842" name="Picture 2" descr="http://www.google.ca/url?source=imglanding&amp;ct=img&amp;q=http://2.bp.blogspot.com/-0boGq1SFWpQ/TgYcugU2EdI/AAAAAAAAABQ/gYazKNVV-kI/s1600/new_france.gif&amp;sa=X&amp;ei=UVfNTtPpBIaliQLeiNy6Cw&amp;ved=0CAwQ8wc&amp;usg=AFQjCNE3m1wvw5tvUkbRD7Yosovd_9je6g"/>
          <p:cNvPicPr>
            <a:picLocks noChangeAspect="1" noChangeArrowheads="1"/>
          </p:cNvPicPr>
          <p:nvPr/>
        </p:nvPicPr>
        <p:blipFill>
          <a:blip r:embed="rId2" cstate="print"/>
          <a:srcRect/>
          <a:stretch>
            <a:fillRect/>
          </a:stretch>
        </p:blipFill>
        <p:spPr bwMode="auto">
          <a:xfrm>
            <a:off x="1371600" y="457200"/>
            <a:ext cx="6145439" cy="4572000"/>
          </a:xfrm>
          <a:prstGeom prst="rect">
            <a:avLst/>
          </a:prstGeom>
          <a:noFill/>
        </p:spPr>
      </p:pic>
      <p:sp>
        <p:nvSpPr>
          <p:cNvPr id="5" name="TextBox 4"/>
          <p:cNvSpPr txBox="1"/>
          <p:nvPr/>
        </p:nvSpPr>
        <p:spPr>
          <a:xfrm>
            <a:off x="228600" y="228600"/>
            <a:ext cx="4288353" cy="215444"/>
          </a:xfrm>
          <a:prstGeom prst="rect">
            <a:avLst/>
          </a:prstGeom>
          <a:noFill/>
        </p:spPr>
        <p:txBody>
          <a:bodyPr wrap="none" rtlCol="0">
            <a:spAutoFit/>
          </a:bodyPr>
          <a:lstStyle/>
          <a:p>
            <a:r>
              <a:rPr lang="en-US" sz="800" dirty="0" smtClean="0">
                <a:hlinkClick r:id="rId3"/>
              </a:rPr>
              <a:t>http://colonialhistoryofcanada.blogspot.com/2011/06/not-all-about-land-fishing-and-property.html</a:t>
            </a:r>
            <a:endParaRPr lang="en-US" sz="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sz="quarter" idx="1"/>
          </p:nvPr>
        </p:nvSpPr>
        <p:spPr/>
        <p:txBody>
          <a:bodyPr/>
          <a:lstStyle/>
          <a:p>
            <a:r>
              <a:rPr lang="en-US" dirty="0" smtClean="0"/>
              <a:t>Very, very, very, very, very (is that enough emphasis) religious: </a:t>
            </a:r>
            <a:r>
              <a:rPr lang="en-US" b="1" dirty="0" smtClean="0"/>
              <a:t>Catholic</a:t>
            </a:r>
            <a:endParaRPr lang="en-US" dirty="0" smtClean="0"/>
          </a:p>
          <a:p>
            <a:pPr lvl="1"/>
            <a:r>
              <a:rPr lang="en-US" dirty="0" smtClean="0"/>
              <a:t>Thought that it was their duty to get more followers, so conversion of the First Nations was a top priority</a:t>
            </a:r>
          </a:p>
          <a:p>
            <a:r>
              <a:rPr lang="en-US" dirty="0" smtClean="0"/>
              <a:t> New France started because of merchant monopolies on the </a:t>
            </a:r>
            <a:r>
              <a:rPr lang="en-US" b="1" dirty="0" smtClean="0"/>
              <a:t>fur trade</a:t>
            </a:r>
            <a:endParaRPr lang="en-US" dirty="0" smtClean="0"/>
          </a:p>
          <a:p>
            <a:r>
              <a:rPr lang="en-US" dirty="0" smtClean="0"/>
              <a:t>France eventually took full control and started sending people to New France</a:t>
            </a:r>
          </a:p>
          <a:p>
            <a:r>
              <a:rPr lang="en-US" dirty="0" smtClean="0"/>
              <a:t>Relied on relationships with the First Nations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Hierarchy </a:t>
            </a:r>
            <a:endParaRPr lang="en-US" dirty="0"/>
          </a:p>
        </p:txBody>
      </p:sp>
      <p:sp>
        <p:nvSpPr>
          <p:cNvPr id="3" name="Content Placeholder 2"/>
          <p:cNvSpPr>
            <a:spLocks noGrp="1"/>
          </p:cNvSpPr>
          <p:nvPr>
            <p:ph sz="quarter" idx="1"/>
          </p:nvPr>
        </p:nvSpPr>
        <p:spPr>
          <a:xfrm>
            <a:off x="612648" y="1600200"/>
            <a:ext cx="8153400" cy="4876800"/>
          </a:xfrm>
        </p:spPr>
        <p:txBody>
          <a:bodyPr>
            <a:normAutofit lnSpcReduction="10000"/>
          </a:bodyPr>
          <a:lstStyle/>
          <a:p>
            <a:r>
              <a:rPr lang="en-US" dirty="0" smtClean="0"/>
              <a:t>Had a society based system that was divided by rank</a:t>
            </a:r>
          </a:p>
          <a:p>
            <a:r>
              <a:rPr lang="en-US" dirty="0" smtClean="0"/>
              <a:t>One was born into their class</a:t>
            </a:r>
          </a:p>
          <a:p>
            <a:r>
              <a:rPr lang="en-US" dirty="0" smtClean="0"/>
              <a:t>The King of France was always at the top of the hierarchy </a:t>
            </a:r>
          </a:p>
          <a:p>
            <a:r>
              <a:rPr lang="en-US" dirty="0" smtClean="0"/>
              <a:t>Usually there are more people in the lower ranks, and less people in the higher ranks</a:t>
            </a:r>
          </a:p>
          <a:p>
            <a:pPr lvl="1"/>
            <a:r>
              <a:rPr lang="en-US" dirty="0" smtClean="0"/>
              <a:t>Most people were farmers</a:t>
            </a:r>
          </a:p>
          <a:p>
            <a:r>
              <a:rPr lang="en-US" dirty="0" smtClean="0"/>
              <a:t>Because religion was very important, the Catholic Church was influential and near the top of the hierarchy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You will have many questions on your test about these….</a:t>
            </a:r>
            <a:endParaRPr lang="en-US" dirty="0"/>
          </a:p>
        </p:txBody>
      </p:sp>
      <p:sp>
        <p:nvSpPr>
          <p:cNvPr id="3" name="Title 2"/>
          <p:cNvSpPr>
            <a:spLocks noGrp="1"/>
          </p:cNvSpPr>
          <p:nvPr>
            <p:ph type="title"/>
          </p:nvPr>
        </p:nvSpPr>
        <p:spPr/>
        <p:txBody>
          <a:bodyPr/>
          <a:lstStyle/>
          <a:p>
            <a:r>
              <a:rPr lang="en-US" dirty="0" smtClean="0"/>
              <a:t>Roles and ranks in the hierarchy of New France</a:t>
            </a:r>
            <a:endParaRPr lang="en-US" dirty="0"/>
          </a:p>
        </p:txBody>
      </p:sp>
      <p:sp>
        <p:nvSpPr>
          <p:cNvPr id="4" name="Picture Placeholder 3"/>
          <p:cNvSpPr>
            <a:spLocks noGrp="1"/>
          </p:cNvSpPr>
          <p:nvPr>
            <p:ph type="pic" idx="1"/>
          </p:nvPr>
        </p:nvSpPr>
        <p:spPr/>
      </p:sp>
      <p:pic>
        <p:nvPicPr>
          <p:cNvPr id="36868" name="Picture 4" descr="http://www.google.ca/url?source=imglanding&amp;ct=img&amp;q=http://www.lolhome.com/img_big/funny-picture-1394057358.jpg&amp;sa=X&amp;ei=0FrNTrrNNureiAKDkbT_Cw&amp;ved=0CAsQ8wc&amp;usg=AFQjCNFKiYb2qg3jYmfsbQ8h9H-6RGBJ9A"/>
          <p:cNvPicPr>
            <a:picLocks noChangeAspect="1" noChangeArrowheads="1"/>
          </p:cNvPicPr>
          <p:nvPr/>
        </p:nvPicPr>
        <p:blipFill>
          <a:blip r:embed="rId2" cstate="print"/>
          <a:srcRect/>
          <a:stretch>
            <a:fillRect/>
          </a:stretch>
        </p:blipFill>
        <p:spPr bwMode="auto">
          <a:xfrm>
            <a:off x="3276600" y="0"/>
            <a:ext cx="4267200" cy="47625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Sovereign Council</a:t>
            </a:r>
            <a:endParaRPr lang="en-US" dirty="0"/>
          </a:p>
        </p:txBody>
      </p:sp>
      <p:sp>
        <p:nvSpPr>
          <p:cNvPr id="3" name="Content Placeholder 2"/>
          <p:cNvSpPr>
            <a:spLocks noGrp="1"/>
          </p:cNvSpPr>
          <p:nvPr>
            <p:ph sz="quarter" idx="1"/>
          </p:nvPr>
        </p:nvSpPr>
        <p:spPr/>
        <p:txBody>
          <a:bodyPr/>
          <a:lstStyle/>
          <a:p>
            <a:r>
              <a:rPr lang="en-US" dirty="0" smtClean="0"/>
              <a:t>Was established by the King of France, this council is what ruled New France</a:t>
            </a:r>
          </a:p>
          <a:p>
            <a:endParaRPr lang="en-US" dirty="0" smtClean="0"/>
          </a:p>
          <a:p>
            <a:r>
              <a:rPr lang="en-US" dirty="0" smtClean="0">
                <a:solidFill>
                  <a:srgbClr val="FF0000"/>
                </a:solidFill>
              </a:rPr>
              <a:t>Governor</a:t>
            </a:r>
            <a:r>
              <a:rPr lang="en-US" dirty="0" smtClean="0"/>
              <a:t> – represented the King</a:t>
            </a:r>
          </a:p>
          <a:p>
            <a:pPr lvl="1"/>
            <a:r>
              <a:rPr lang="en-US" dirty="0" smtClean="0"/>
              <a:t>Controlled the military</a:t>
            </a:r>
          </a:p>
          <a:p>
            <a:pPr lvl="1"/>
            <a:r>
              <a:rPr lang="en-US" dirty="0" smtClean="0"/>
              <a:t>Defended the colony</a:t>
            </a:r>
          </a:p>
          <a:p>
            <a:pPr lvl="1"/>
            <a:r>
              <a:rPr lang="en-US" dirty="0" smtClean="0"/>
              <a:t>Dealt with any outside people (First Nations, France, etc)</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Sovereign Council Continued</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20000"/>
          </a:bodyPr>
          <a:lstStyle/>
          <a:p>
            <a:r>
              <a:rPr lang="en-US" dirty="0" err="1" smtClean="0">
                <a:solidFill>
                  <a:srgbClr val="FF0000"/>
                </a:solidFill>
              </a:rPr>
              <a:t>Intendant</a:t>
            </a:r>
            <a:r>
              <a:rPr lang="en-US" dirty="0" smtClean="0"/>
              <a:t> – worked for France</a:t>
            </a:r>
          </a:p>
          <a:p>
            <a:pPr lvl="1"/>
            <a:r>
              <a:rPr lang="en-US" dirty="0" smtClean="0"/>
              <a:t>Was one of the main controllers of the colony</a:t>
            </a:r>
          </a:p>
          <a:p>
            <a:pPr lvl="1"/>
            <a:r>
              <a:rPr lang="en-US" dirty="0" smtClean="0"/>
              <a:t>Made sure everything was working well and tried to make the colony meet their own needs without having to look to France</a:t>
            </a:r>
          </a:p>
          <a:p>
            <a:pPr lvl="1"/>
            <a:r>
              <a:rPr lang="en-US" dirty="0" smtClean="0"/>
              <a:t>Looked to see how France could use the colony to make more money</a:t>
            </a:r>
          </a:p>
          <a:p>
            <a:r>
              <a:rPr lang="en-US" dirty="0" smtClean="0">
                <a:solidFill>
                  <a:srgbClr val="FF0000"/>
                </a:solidFill>
              </a:rPr>
              <a:t>Bishop of Quebec</a:t>
            </a:r>
            <a:r>
              <a:rPr lang="en-US" dirty="0" smtClean="0"/>
              <a:t> – Was the Catholic Church’s representative</a:t>
            </a:r>
          </a:p>
          <a:p>
            <a:pPr lvl="1"/>
            <a:r>
              <a:rPr lang="en-US" dirty="0" smtClean="0"/>
              <a:t>Helped the people and helped solidify the colony by building schools, hospitals and orphanages</a:t>
            </a:r>
          </a:p>
          <a:p>
            <a:pPr lvl="1"/>
            <a:r>
              <a:rPr lang="en-US" dirty="0" smtClean="0"/>
              <a:t>Would help govern the colony (were a strong influence on politics)</a:t>
            </a:r>
          </a:p>
          <a:p>
            <a:pPr lvl="1"/>
            <a:r>
              <a:rPr lang="en-US" dirty="0" smtClean="0"/>
              <a:t>Everyone’s reputation depended on his/her standing within the Church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Soldiers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dirty="0" smtClean="0"/>
              <a:t>Were sent to defend New France from imposing threats (British, </a:t>
            </a:r>
            <a:r>
              <a:rPr lang="en-US" dirty="0" err="1" smtClean="0"/>
              <a:t>Haudenosaunee</a:t>
            </a:r>
            <a:r>
              <a:rPr lang="en-US" dirty="0" smtClean="0"/>
              <a:t>) </a:t>
            </a:r>
          </a:p>
          <a:p>
            <a:endParaRPr lang="en-US" dirty="0" smtClean="0"/>
          </a:p>
          <a:p>
            <a:r>
              <a:rPr lang="en-US" dirty="0" smtClean="0"/>
              <a:t>Officers were given </a:t>
            </a:r>
            <a:r>
              <a:rPr lang="en-US" dirty="0" err="1" smtClean="0"/>
              <a:t>seigneuries</a:t>
            </a:r>
            <a:r>
              <a:rPr lang="en-US" dirty="0" smtClean="0"/>
              <a:t> (will be explained later) in hopes that they would stay (settle) after the fighting stopped </a:t>
            </a:r>
          </a:p>
          <a:p>
            <a:endParaRPr lang="en-US" dirty="0" smtClean="0"/>
          </a:p>
          <a:p>
            <a:r>
              <a:rPr lang="en-US" dirty="0" smtClean="0"/>
              <a:t>Soldiers would often settle on their officer’s lands</a:t>
            </a:r>
          </a:p>
          <a:p>
            <a:endParaRPr lang="en-US" dirty="0" smtClean="0"/>
          </a:p>
          <a:p>
            <a:r>
              <a:rPr lang="en-US" dirty="0" smtClean="0"/>
              <a:t>Gave the soldiers something to do after their military service (was also great for New France to have trained military professionals living in the colony)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Seigneuries</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Large plots of land/farms owned by seigneurs </a:t>
            </a:r>
          </a:p>
          <a:p>
            <a:endParaRPr lang="en-US" dirty="0" smtClean="0"/>
          </a:p>
          <a:p>
            <a:r>
              <a:rPr lang="en-US" dirty="0" smtClean="0"/>
              <a:t>Were arranged so habitants had access to the river</a:t>
            </a:r>
          </a:p>
          <a:p>
            <a:endParaRPr lang="en-US" dirty="0" smtClean="0"/>
          </a:p>
          <a:p>
            <a:r>
              <a:rPr lang="en-US" dirty="0" smtClean="0">
                <a:solidFill>
                  <a:srgbClr val="FF0000"/>
                </a:solidFill>
              </a:rPr>
              <a:t>Why do you think having access to water is important?</a:t>
            </a:r>
            <a:endParaRPr lang="en-US"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Colonies and imperialism: a match made in heaven!</a:t>
            </a:r>
            <a:endParaRPr lang="en-US" dirty="0"/>
          </a:p>
        </p:txBody>
      </p:sp>
      <p:sp>
        <p:nvSpPr>
          <p:cNvPr id="3" name="Content Placeholder 2"/>
          <p:cNvSpPr>
            <a:spLocks noGrp="1"/>
          </p:cNvSpPr>
          <p:nvPr>
            <p:ph sz="quarter" idx="1"/>
          </p:nvPr>
        </p:nvSpPr>
        <p:spPr/>
        <p:txBody>
          <a:bodyPr/>
          <a:lstStyle/>
          <a:p>
            <a:r>
              <a:rPr lang="en-US" dirty="0" smtClean="0"/>
              <a:t>Imperialism is a policy and an objective of a country, usually to take over control for financial/social gains</a:t>
            </a:r>
          </a:p>
          <a:p>
            <a:endParaRPr lang="en-US" dirty="0" smtClean="0"/>
          </a:p>
          <a:p>
            <a:r>
              <a:rPr lang="en-US" dirty="0" smtClean="0"/>
              <a:t>A colony is the proof of imperialism</a:t>
            </a:r>
            <a:endParaRPr lang="en-US" dirty="0"/>
          </a:p>
        </p:txBody>
      </p:sp>
      <p:pic>
        <p:nvPicPr>
          <p:cNvPr id="27650" name="Picture 2" descr="http://www.google.ca/url?source=imglanding&amp;ct=img&amp;q=http://www.europeword.com/blog/wp-content/uploads/European-Imperialism.jpg&amp;sa=X&amp;ei=3_vLTsyEOKOPigKt3YXdCw&amp;ved=0CAsQ8wc&amp;usg=AFQjCNGvwrEkzaegoXHwfQprB2l6lzP3fg"/>
          <p:cNvPicPr>
            <a:picLocks noChangeAspect="1" noChangeArrowheads="1"/>
          </p:cNvPicPr>
          <p:nvPr/>
        </p:nvPicPr>
        <p:blipFill>
          <a:blip r:embed="rId2" cstate="print"/>
          <a:srcRect/>
          <a:stretch>
            <a:fillRect/>
          </a:stretch>
        </p:blipFill>
        <p:spPr bwMode="auto">
          <a:xfrm>
            <a:off x="6324600" y="4094540"/>
            <a:ext cx="2819400" cy="2763460"/>
          </a:xfrm>
          <a:prstGeom prst="rect">
            <a:avLst/>
          </a:prstGeom>
          <a:noFill/>
        </p:spPr>
      </p:pic>
      <p:sp>
        <p:nvSpPr>
          <p:cNvPr id="5" name="TextBox 4"/>
          <p:cNvSpPr txBox="1"/>
          <p:nvPr/>
        </p:nvSpPr>
        <p:spPr>
          <a:xfrm>
            <a:off x="3352800" y="4953000"/>
            <a:ext cx="2937022" cy="215444"/>
          </a:xfrm>
          <a:prstGeom prst="rect">
            <a:avLst/>
          </a:prstGeom>
          <a:noFill/>
        </p:spPr>
        <p:txBody>
          <a:bodyPr wrap="none" rtlCol="0">
            <a:spAutoFit/>
          </a:bodyPr>
          <a:lstStyle/>
          <a:p>
            <a:r>
              <a:rPr lang="en-US" sz="800" dirty="0" smtClean="0">
                <a:hlinkClick r:id="rId3"/>
              </a:rPr>
              <a:t>http://www.europeword.com/blog/europe/european-imperialism/</a:t>
            </a:r>
            <a:endParaRPr lang="en-US" sz="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google.ca/url?source=imglanding&amp;ct=img&amp;q=http://upload.wikimedia.org/wikipedia/commons/thumb/5/59/Seigneurial_system.svg/300px-Seigneurial_system.svg.png&amp;sa=X&amp;ei=n1_NTsfNJeeniAKQjPG7Cw&amp;ved=0CAsQ8wc&amp;usg=AFQjCNHzewMzMhiZU2KFX2frZpyrefgAcg"/>
          <p:cNvPicPr>
            <a:picLocks noChangeAspect="1" noChangeArrowheads="1"/>
          </p:cNvPicPr>
          <p:nvPr/>
        </p:nvPicPr>
        <p:blipFill>
          <a:blip r:embed="rId2" cstate="print"/>
          <a:srcRect/>
          <a:stretch>
            <a:fillRect/>
          </a:stretch>
        </p:blipFill>
        <p:spPr bwMode="auto">
          <a:xfrm>
            <a:off x="0" y="0"/>
            <a:ext cx="9144000" cy="6922772"/>
          </a:xfrm>
          <a:prstGeom prst="rect">
            <a:avLst/>
          </a:prstGeom>
          <a:noFill/>
        </p:spPr>
      </p:pic>
      <p:sp>
        <p:nvSpPr>
          <p:cNvPr id="3" name="TextBox 2"/>
          <p:cNvSpPr txBox="1"/>
          <p:nvPr/>
        </p:nvSpPr>
        <p:spPr>
          <a:xfrm>
            <a:off x="0" y="6629400"/>
            <a:ext cx="2882520" cy="215444"/>
          </a:xfrm>
          <a:prstGeom prst="rect">
            <a:avLst/>
          </a:prstGeom>
          <a:noFill/>
        </p:spPr>
        <p:txBody>
          <a:bodyPr wrap="none" rtlCol="0">
            <a:spAutoFit/>
          </a:bodyPr>
          <a:lstStyle/>
          <a:p>
            <a:r>
              <a:rPr lang="en-US" sz="800" dirty="0" smtClean="0">
                <a:hlinkClick r:id="rId3"/>
              </a:rPr>
              <a:t>http://en.wikipedia.org/wiki/Seigneurial_system_of_New_France</a:t>
            </a:r>
            <a:endParaRPr lang="en-US" sz="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Habitants and Seigneurs </a:t>
            </a:r>
            <a:endParaRPr lang="en-US" dirty="0"/>
          </a:p>
        </p:txBody>
      </p:sp>
      <p:sp>
        <p:nvSpPr>
          <p:cNvPr id="3" name="Content Placeholder 2"/>
          <p:cNvSpPr>
            <a:spLocks noGrp="1"/>
          </p:cNvSpPr>
          <p:nvPr>
            <p:ph sz="quarter" idx="1"/>
          </p:nvPr>
        </p:nvSpPr>
        <p:spPr>
          <a:xfrm>
            <a:off x="612648" y="1600200"/>
            <a:ext cx="8153400" cy="5257800"/>
          </a:xfrm>
        </p:spPr>
        <p:txBody>
          <a:bodyPr>
            <a:normAutofit lnSpcReduction="10000"/>
          </a:bodyPr>
          <a:lstStyle/>
          <a:p>
            <a:r>
              <a:rPr lang="en-US" dirty="0" smtClean="0"/>
              <a:t>Habitants were farmers who lived in seigneur’s land which are called </a:t>
            </a:r>
            <a:r>
              <a:rPr lang="en-US" dirty="0" err="1" smtClean="0"/>
              <a:t>seigneuries</a:t>
            </a:r>
            <a:r>
              <a:rPr lang="en-US" dirty="0" smtClean="0"/>
              <a:t> </a:t>
            </a:r>
          </a:p>
          <a:p>
            <a:r>
              <a:rPr lang="en-US" dirty="0" smtClean="0"/>
              <a:t>Seigneurs received the land from the King</a:t>
            </a:r>
          </a:p>
          <a:p>
            <a:pPr lvl="1"/>
            <a:r>
              <a:rPr lang="en-US" dirty="0" smtClean="0"/>
              <a:t>Had to recruit people to the land themselves</a:t>
            </a:r>
          </a:p>
          <a:p>
            <a:pPr lvl="1"/>
            <a:r>
              <a:rPr lang="en-US" dirty="0" smtClean="0"/>
              <a:t>Had to build a house, a flour mill, and a church on the land</a:t>
            </a:r>
          </a:p>
          <a:p>
            <a:r>
              <a:rPr lang="en-US" dirty="0" smtClean="0"/>
              <a:t>Habitants were considered the “peasants” of New France</a:t>
            </a:r>
          </a:p>
          <a:p>
            <a:pPr lvl="1"/>
            <a:r>
              <a:rPr lang="en-US" dirty="0" smtClean="0"/>
              <a:t>Had the clear the land, plant crops, and build a house</a:t>
            </a:r>
          </a:p>
          <a:p>
            <a:r>
              <a:rPr lang="en-US" dirty="0" smtClean="0"/>
              <a:t>Land was sometimes neglected because people entered the fur </a:t>
            </a:r>
            <a:r>
              <a:rPr lang="en-US" dirty="0" smtClean="0"/>
              <a:t>trade which made them more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 Church and Clergy</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r>
              <a:rPr lang="en-US" dirty="0" smtClean="0"/>
              <a:t>Basically made the identity of New France</a:t>
            </a:r>
          </a:p>
          <a:p>
            <a:endParaRPr lang="en-US" dirty="0" smtClean="0"/>
          </a:p>
          <a:p>
            <a:r>
              <a:rPr lang="en-US" dirty="0" smtClean="0"/>
              <a:t>The Jesuits were the religious order who came from France</a:t>
            </a:r>
          </a:p>
          <a:p>
            <a:endParaRPr lang="en-US" dirty="0" smtClean="0"/>
          </a:p>
          <a:p>
            <a:r>
              <a:rPr lang="en-US" dirty="0" smtClean="0"/>
              <a:t>Established missions with the First Nation’s communities to convert them</a:t>
            </a:r>
          </a:p>
          <a:p>
            <a:endParaRPr lang="en-US" dirty="0" smtClean="0"/>
          </a:p>
          <a:p>
            <a:r>
              <a:rPr lang="en-US" dirty="0" smtClean="0"/>
              <a:t>Most were educated</a:t>
            </a:r>
          </a:p>
          <a:p>
            <a:endParaRPr lang="en-US" dirty="0" smtClean="0"/>
          </a:p>
          <a:p>
            <a:r>
              <a:rPr lang="en-US" dirty="0" smtClean="0"/>
              <a:t>Established schools, hospitals, orphanages</a:t>
            </a:r>
          </a:p>
          <a:p>
            <a:endParaRPr lang="en-US" dirty="0" smtClean="0"/>
          </a:p>
          <a:p>
            <a:r>
              <a:rPr lang="en-US" dirty="0" smtClean="0"/>
              <a:t>Because they were educated and the church was very important, they helped out with political decisions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Jobs </a:t>
            </a:r>
            <a:r>
              <a:rPr lang="en-US" smtClean="0"/>
              <a:t>they would have! </a:t>
            </a:r>
            <a:endParaRPr lang="en-US"/>
          </a:p>
        </p:txBody>
      </p:sp>
      <p:sp>
        <p:nvSpPr>
          <p:cNvPr id="3" name="Title 2"/>
          <p:cNvSpPr>
            <a:spLocks noGrp="1"/>
          </p:cNvSpPr>
          <p:nvPr>
            <p:ph type="title"/>
          </p:nvPr>
        </p:nvSpPr>
        <p:spPr/>
        <p:txBody>
          <a:bodyPr/>
          <a:lstStyle/>
          <a:p>
            <a:r>
              <a:rPr lang="en-US" dirty="0" smtClean="0"/>
              <a:t>Fur Trade</a:t>
            </a:r>
            <a:endParaRPr lang="en-US" dirty="0"/>
          </a:p>
        </p:txBody>
      </p:sp>
      <p:pic>
        <p:nvPicPr>
          <p:cNvPr id="1026" name="Picture 2" descr="http://www.google.ca/url?source=imglanding&amp;ct=img&amp;q=http://firstpeoplesofcanada.com/images/firstnations/paintings/currier_voyageurs.jpg&amp;sa=X&amp;ei=PmfOTq-PJKSjiQKHj8GQDA&amp;ved=0CAwQ8wc4JQ&amp;usg=AFQjCNFZdhhmpnXvdqppFvubY1Blc0P23Q"/>
          <p:cNvPicPr>
            <a:picLocks noGrp="1" noChangeAspect="1" noChangeArrowheads="1"/>
          </p:cNvPicPr>
          <p:nvPr>
            <p:ph type="pic" idx="1"/>
          </p:nvPr>
        </p:nvPicPr>
        <p:blipFill>
          <a:blip r:embed="rId2" cstate="print"/>
          <a:srcRect t="9912" b="9912"/>
          <a:stretch>
            <a:fillRect/>
          </a:stretch>
        </p:blipFill>
        <p:spPr bwMode="auto">
          <a:prstGeom prst="rect">
            <a:avLst/>
          </a:prstGeom>
          <a:noFill/>
        </p:spPr>
      </p:pic>
      <p:sp>
        <p:nvSpPr>
          <p:cNvPr id="6" name="TextBox 5"/>
          <p:cNvSpPr txBox="1"/>
          <p:nvPr/>
        </p:nvSpPr>
        <p:spPr>
          <a:xfrm>
            <a:off x="1600200" y="6172200"/>
            <a:ext cx="2924198" cy="215444"/>
          </a:xfrm>
          <a:prstGeom prst="rect">
            <a:avLst/>
          </a:prstGeom>
          <a:noFill/>
        </p:spPr>
        <p:txBody>
          <a:bodyPr wrap="none" rtlCol="0">
            <a:spAutoFit/>
          </a:bodyPr>
          <a:lstStyle/>
          <a:p>
            <a:r>
              <a:rPr lang="en-US" sz="800" dirty="0" smtClean="0">
                <a:hlinkClick r:id="rId3"/>
              </a:rPr>
              <a:t>http://firstpeoplesofcanada.com/fp_groups/fp_groups_travel.html</a:t>
            </a:r>
            <a:endParaRPr lang="en-US"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Coureur de Bois</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92500" lnSpcReduction="10000"/>
          </a:bodyPr>
          <a:lstStyle/>
          <a:p>
            <a:r>
              <a:rPr lang="en-US" dirty="0" smtClean="0"/>
              <a:t>Means runner of the woods</a:t>
            </a:r>
          </a:p>
          <a:p>
            <a:endParaRPr lang="en-US" dirty="0" smtClean="0"/>
          </a:p>
          <a:p>
            <a:r>
              <a:rPr lang="en-US" dirty="0" smtClean="0"/>
              <a:t>Worked for themselves and used their relationships with First Nations </a:t>
            </a:r>
          </a:p>
          <a:p>
            <a:endParaRPr lang="en-US" dirty="0" smtClean="0"/>
          </a:p>
          <a:p>
            <a:r>
              <a:rPr lang="en-US" dirty="0" smtClean="0"/>
              <a:t>Would trap/trade beaver pelts for the fur trade</a:t>
            </a:r>
          </a:p>
          <a:p>
            <a:endParaRPr lang="en-US" dirty="0" smtClean="0"/>
          </a:p>
          <a:p>
            <a:r>
              <a:rPr lang="en-US" dirty="0" smtClean="0"/>
              <a:t>Did whatever they could to get money, even sell furs to the British</a:t>
            </a:r>
          </a:p>
          <a:p>
            <a:endParaRPr lang="en-US" dirty="0" smtClean="0"/>
          </a:p>
          <a:p>
            <a:r>
              <a:rPr lang="en-US" dirty="0" smtClean="0"/>
              <a:t>Eventually their independent trading style became </a:t>
            </a:r>
            <a:r>
              <a:rPr lang="en-US" b="1" dirty="0" smtClean="0"/>
              <a:t>illegal</a:t>
            </a:r>
            <a:r>
              <a:rPr lang="en-US" dirty="0" smtClean="0"/>
              <a:t>, many still kept trading</a:t>
            </a:r>
            <a:endParaRPr lang="en-US" b="1"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google.ca/url?source=imglanding&amp;ct=img&amp;q=http://upload.wikimedia.org/wikipedia/commons/2/27/Coureur_de_bois.jpg&amp;sa=X&amp;ei=F2nOTp6TFsbciAKApJz0Cw&amp;ved=0CAsQ8wc&amp;usg=AFQjCNHYsoHSnat2U17dnIecQ9bPh1UDKA"/>
          <p:cNvPicPr>
            <a:picLocks noChangeAspect="1" noChangeArrowheads="1"/>
          </p:cNvPicPr>
          <p:nvPr/>
        </p:nvPicPr>
        <p:blipFill>
          <a:blip r:embed="rId2" cstate="print"/>
          <a:srcRect/>
          <a:stretch>
            <a:fillRect/>
          </a:stretch>
        </p:blipFill>
        <p:spPr bwMode="auto">
          <a:xfrm>
            <a:off x="0" y="0"/>
            <a:ext cx="2315471" cy="2895600"/>
          </a:xfrm>
          <a:prstGeom prst="rect">
            <a:avLst/>
          </a:prstGeom>
          <a:noFill/>
        </p:spPr>
      </p:pic>
      <p:sp>
        <p:nvSpPr>
          <p:cNvPr id="3" name="TextBox 2"/>
          <p:cNvSpPr txBox="1"/>
          <p:nvPr/>
        </p:nvSpPr>
        <p:spPr>
          <a:xfrm>
            <a:off x="0" y="6172200"/>
            <a:ext cx="3236784" cy="707886"/>
          </a:xfrm>
          <a:prstGeom prst="rect">
            <a:avLst/>
          </a:prstGeom>
          <a:noFill/>
        </p:spPr>
        <p:txBody>
          <a:bodyPr wrap="none" rtlCol="0">
            <a:spAutoFit/>
          </a:bodyPr>
          <a:lstStyle/>
          <a:p>
            <a:r>
              <a:rPr lang="en-US" sz="800" dirty="0" smtClean="0">
                <a:hlinkClick r:id="rId3"/>
              </a:rPr>
              <a:t>http://</a:t>
            </a:r>
            <a:r>
              <a:rPr lang="en-US" sz="800" dirty="0" smtClean="0">
                <a:hlinkClick r:id="rId3"/>
              </a:rPr>
              <a:t>en.wikipedia.org/wiki/File:Coureur_de_bois.jpg</a:t>
            </a:r>
            <a:endParaRPr lang="en-US" sz="800" dirty="0" smtClean="0"/>
          </a:p>
          <a:p>
            <a:r>
              <a:rPr lang="en-US" sz="800" dirty="0" smtClean="0">
                <a:hlinkClick r:id="rId4"/>
              </a:rPr>
              <a:t>http://www.dipity.com/coni7983/NEW-FRANCE</a:t>
            </a:r>
            <a:r>
              <a:rPr lang="en-US" sz="800" dirty="0" smtClean="0">
                <a:hlinkClick r:id="rId4"/>
              </a:rPr>
              <a:t>/</a:t>
            </a:r>
            <a:endParaRPr lang="en-US" sz="800" dirty="0" smtClean="0"/>
          </a:p>
          <a:p>
            <a:r>
              <a:rPr lang="en-US" sz="800" dirty="0" smtClean="0">
                <a:hlinkClick r:id="rId5"/>
              </a:rPr>
              <a:t>http://popartmachine.com/item/pop_art/NGC-NGC_.</a:t>
            </a:r>
            <a:r>
              <a:rPr lang="en-US" sz="800" dirty="0" smtClean="0">
                <a:hlinkClick r:id="rId5"/>
              </a:rPr>
              <a:t>28179/MARC-AUR</a:t>
            </a:r>
            <a:endParaRPr lang="en-US" sz="800" dirty="0" smtClean="0"/>
          </a:p>
          <a:p>
            <a:r>
              <a:rPr lang="en-US" sz="800" dirty="0" smtClean="0">
                <a:hlinkClick r:id="rId6"/>
              </a:rPr>
              <a:t>http://www.uppercanadahistory.ca/finna/finna5a.html</a:t>
            </a:r>
            <a:endParaRPr lang="en-US" sz="800" dirty="0" smtClean="0"/>
          </a:p>
          <a:p>
            <a:endParaRPr lang="en-US" sz="800" dirty="0"/>
          </a:p>
        </p:txBody>
      </p:sp>
      <p:pic>
        <p:nvPicPr>
          <p:cNvPr id="47108" name="Picture 4" descr="http://www.google.ca/url?source=imglanding&amp;ct=img&amp;q=http://cdn.dipity.com/uploads/events/7c46b13b9fb14032ae7ac706e70fb66c_1M.png&amp;sa=X&amp;ei=P2nOTqOkNM7XiAKd24zOCw&amp;ved=0CAsQ8wc&amp;usg=AFQjCNFdQuxG5TrRuuqvvKRckCzcz2Gsnw"/>
          <p:cNvPicPr>
            <a:picLocks noChangeAspect="1" noChangeArrowheads="1"/>
          </p:cNvPicPr>
          <p:nvPr/>
        </p:nvPicPr>
        <p:blipFill>
          <a:blip r:embed="rId7" cstate="print"/>
          <a:srcRect/>
          <a:stretch>
            <a:fillRect/>
          </a:stretch>
        </p:blipFill>
        <p:spPr bwMode="auto">
          <a:xfrm>
            <a:off x="4076700" y="0"/>
            <a:ext cx="5067300" cy="3076575"/>
          </a:xfrm>
          <a:prstGeom prst="rect">
            <a:avLst/>
          </a:prstGeom>
          <a:noFill/>
        </p:spPr>
      </p:pic>
      <p:pic>
        <p:nvPicPr>
          <p:cNvPr id="47110" name="Picture 6" descr="http://www.google.ca/url?source=imglanding&amp;ct=img&amp;q=http://popartmachine.com/artwork/NGC-NGC_.28179/0/Marc-Aur%C3%A8le-de-Foy-Suzor-Cot%C3%A9-The-Coureur-de-Bois-1907-painting-artwork-print.jpg&amp;sa=X&amp;ei=cGnOTpS7CoH8iQL31O2DCw&amp;ved=0CAsQ8wc4NQ&amp;usg=AFQjCNEoXRp9lPeyd9-6RHGmGTteFfOKWQ"/>
          <p:cNvPicPr>
            <a:picLocks noChangeAspect="1" noChangeArrowheads="1"/>
          </p:cNvPicPr>
          <p:nvPr/>
        </p:nvPicPr>
        <p:blipFill>
          <a:blip r:embed="rId8" cstate="print"/>
          <a:srcRect/>
          <a:stretch>
            <a:fillRect/>
          </a:stretch>
        </p:blipFill>
        <p:spPr bwMode="auto">
          <a:xfrm>
            <a:off x="4038600" y="3581400"/>
            <a:ext cx="3981450" cy="2932513"/>
          </a:xfrm>
          <a:prstGeom prst="rect">
            <a:avLst/>
          </a:prstGeom>
          <a:noFill/>
        </p:spPr>
      </p:pic>
      <p:pic>
        <p:nvPicPr>
          <p:cNvPr id="47112" name="Picture 8" descr="http://www.google.ca/url?source=imglanding&amp;ct=img&amp;q=http://www.uppercanadahistory.ca/finna/que3p13b.jpg&amp;sa=X&amp;ei=8WnOTsP8GK7ciQKox5G5DA&amp;ved=0CAwQ8wc&amp;usg=AFQjCNEGGF3BkMZnySYo8KI9UGJfGowGaQ"/>
          <p:cNvPicPr>
            <a:picLocks noChangeAspect="1" noChangeArrowheads="1"/>
          </p:cNvPicPr>
          <p:nvPr/>
        </p:nvPicPr>
        <p:blipFill>
          <a:blip r:embed="rId9" cstate="print"/>
          <a:srcRect/>
          <a:stretch>
            <a:fillRect/>
          </a:stretch>
        </p:blipFill>
        <p:spPr bwMode="auto">
          <a:xfrm>
            <a:off x="838200" y="2895600"/>
            <a:ext cx="3019425" cy="334327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Merchants</a:t>
            </a:r>
            <a:endParaRPr lang="en-US" dirty="0"/>
          </a:p>
        </p:txBody>
      </p:sp>
      <p:sp>
        <p:nvSpPr>
          <p:cNvPr id="3" name="Content Placeholder 2"/>
          <p:cNvSpPr>
            <a:spLocks noGrp="1"/>
          </p:cNvSpPr>
          <p:nvPr>
            <p:ph sz="quarter" idx="1"/>
          </p:nvPr>
        </p:nvSpPr>
        <p:spPr>
          <a:xfrm>
            <a:off x="612648" y="1600200"/>
            <a:ext cx="8153400" cy="5257800"/>
          </a:xfrm>
        </p:spPr>
        <p:txBody>
          <a:bodyPr/>
          <a:lstStyle/>
          <a:p>
            <a:r>
              <a:rPr lang="en-US" dirty="0" smtClean="0"/>
              <a:t>Were the people who owned the shops</a:t>
            </a:r>
          </a:p>
          <a:p>
            <a:pPr lvl="1"/>
            <a:r>
              <a:rPr lang="en-US" dirty="0" smtClean="0"/>
              <a:t>Blacksmiths, shoemakers, masons, bakers, butchers, etc.</a:t>
            </a:r>
          </a:p>
          <a:p>
            <a:endParaRPr lang="en-US" dirty="0" smtClean="0"/>
          </a:p>
          <a:p>
            <a:r>
              <a:rPr lang="en-US" dirty="0" smtClean="0"/>
              <a:t>Made lots of money in the fur trade</a:t>
            </a:r>
          </a:p>
          <a:p>
            <a:pPr lvl="1"/>
            <a:r>
              <a:rPr lang="en-US" dirty="0" smtClean="0"/>
              <a:t>Since the First Nations did not use currency, they would trade goods for furs</a:t>
            </a:r>
          </a:p>
          <a:p>
            <a:pPr lvl="1"/>
            <a:r>
              <a:rPr lang="en-US" dirty="0" smtClean="0"/>
              <a:t>These are the people who would import the goods needed to trade</a:t>
            </a:r>
          </a:p>
          <a:p>
            <a:pPr lvl="1"/>
            <a:endParaRPr lang="en-US" dirty="0" smtClean="0"/>
          </a:p>
          <a:p>
            <a:r>
              <a:rPr lang="en-US" dirty="0" smtClean="0"/>
              <a:t>After getting the furs, they would export them to France </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google.ca/url?source=imglanding&amp;ct=img&amp;q=http://www.pkwy.k12.mo.us/west/teachers/boles/student_work/west_web5/FurTrade.jpg&amp;sa=X&amp;ei=n2rOTtyFF8SkiQKO5u33Cw&amp;ved=0CAsQ8wc&amp;usg=AFQjCNHE6CoIJQYCkwVCwr9FQ2ErRVzmTQ"/>
          <p:cNvPicPr>
            <a:picLocks noChangeAspect="1" noChangeArrowheads="1"/>
          </p:cNvPicPr>
          <p:nvPr/>
        </p:nvPicPr>
        <p:blipFill>
          <a:blip r:embed="rId2" cstate="print"/>
          <a:srcRect/>
          <a:stretch>
            <a:fillRect/>
          </a:stretch>
        </p:blipFill>
        <p:spPr bwMode="auto">
          <a:xfrm>
            <a:off x="0" y="0"/>
            <a:ext cx="2543175" cy="3810000"/>
          </a:xfrm>
          <a:prstGeom prst="rect">
            <a:avLst/>
          </a:prstGeom>
          <a:noFill/>
        </p:spPr>
      </p:pic>
      <p:sp>
        <p:nvSpPr>
          <p:cNvPr id="4" name="TextBox 3"/>
          <p:cNvSpPr txBox="1"/>
          <p:nvPr/>
        </p:nvSpPr>
        <p:spPr>
          <a:xfrm>
            <a:off x="0" y="6172200"/>
            <a:ext cx="3935693" cy="461665"/>
          </a:xfrm>
          <a:prstGeom prst="rect">
            <a:avLst/>
          </a:prstGeom>
          <a:noFill/>
        </p:spPr>
        <p:txBody>
          <a:bodyPr wrap="none" rtlCol="0">
            <a:spAutoFit/>
          </a:bodyPr>
          <a:lstStyle/>
          <a:p>
            <a:r>
              <a:rPr lang="en-US" sz="800" dirty="0" smtClean="0">
                <a:hlinkClick r:id="rId3"/>
              </a:rPr>
              <a:t>http://</a:t>
            </a:r>
            <a:r>
              <a:rPr lang="en-US" sz="800" dirty="0" smtClean="0">
                <a:hlinkClick r:id="rId3"/>
              </a:rPr>
              <a:t>www.pkwy.k12.mo.us/west/teachers/boles/student_work/west_web5/cathyk.htm</a:t>
            </a:r>
            <a:endParaRPr lang="en-US" sz="800" dirty="0" smtClean="0"/>
          </a:p>
          <a:p>
            <a:r>
              <a:rPr lang="en-US" sz="800" dirty="0" smtClean="0">
                <a:hlinkClick r:id="rId4"/>
              </a:rPr>
              <a:t>http://schenectadyhist.wordpress.com/page/2</a:t>
            </a:r>
            <a:r>
              <a:rPr lang="en-US" sz="800" dirty="0" smtClean="0">
                <a:hlinkClick r:id="rId4"/>
              </a:rPr>
              <a:t>/</a:t>
            </a:r>
            <a:endParaRPr lang="en-US" sz="800" dirty="0" smtClean="0"/>
          </a:p>
          <a:p>
            <a:r>
              <a:rPr lang="en-US" sz="800" dirty="0" smtClean="0">
                <a:hlinkClick r:id="rId5"/>
              </a:rPr>
              <a:t>http://maddiesancestorsearch.blogspot.com/2011/06/1690-schenectady-ny-massacre.html</a:t>
            </a:r>
            <a:endParaRPr lang="en-US" sz="800" dirty="0"/>
          </a:p>
        </p:txBody>
      </p:sp>
      <p:pic>
        <p:nvPicPr>
          <p:cNvPr id="49156" name="Picture 4" descr="http://www.google.ca/url?source=imglanding&amp;ct=img&amp;q=http://schenectadyhist.files.wordpress.com/2009/12/trade_albany.jpeg&amp;sa=X&amp;ei=ymrOTtnHOJD9iQKd3_meCg&amp;ved=0CAwQ8wc&amp;usg=AFQjCNFZRrMnyqvXMBM5AwVIl5eehCgfPw"/>
          <p:cNvPicPr>
            <a:picLocks noChangeAspect="1" noChangeArrowheads="1"/>
          </p:cNvPicPr>
          <p:nvPr/>
        </p:nvPicPr>
        <p:blipFill>
          <a:blip r:embed="rId6" cstate="print"/>
          <a:srcRect/>
          <a:stretch>
            <a:fillRect/>
          </a:stretch>
        </p:blipFill>
        <p:spPr bwMode="auto">
          <a:xfrm>
            <a:off x="2884285" y="0"/>
            <a:ext cx="6259715" cy="3962400"/>
          </a:xfrm>
          <a:prstGeom prst="rect">
            <a:avLst/>
          </a:prstGeom>
          <a:noFill/>
        </p:spPr>
      </p:pic>
      <p:pic>
        <p:nvPicPr>
          <p:cNvPr id="49158" name="Picture 6" descr="http://www.google.ca/url?source=imglanding&amp;ct=img&amp;q=http://4.bp.blogspot.com/-2poDCLDDBc8/TgUrCWIhjbI/AAAAAAAAANs/ARG9LX0tAro/s1600/dutch-merchants-trading.jpg&amp;sa=X&amp;ei=9GrOTtySHaPdiALX6eTGCw&amp;ved=0CAwQ8wc&amp;usg=AFQjCNElbddBTnaiHio_AHilIkq-h1fOYw"/>
          <p:cNvPicPr>
            <a:picLocks noChangeAspect="1" noChangeArrowheads="1"/>
          </p:cNvPicPr>
          <p:nvPr/>
        </p:nvPicPr>
        <p:blipFill>
          <a:blip r:embed="rId7" cstate="print"/>
          <a:srcRect/>
          <a:stretch>
            <a:fillRect/>
          </a:stretch>
        </p:blipFill>
        <p:spPr bwMode="auto">
          <a:xfrm>
            <a:off x="5334000" y="4000500"/>
            <a:ext cx="3810000" cy="28575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Voyageur</a:t>
            </a:r>
            <a:endParaRPr lang="en-US" dirty="0"/>
          </a:p>
        </p:txBody>
      </p:sp>
      <p:sp>
        <p:nvSpPr>
          <p:cNvPr id="3" name="Content Placeholder 2"/>
          <p:cNvSpPr>
            <a:spLocks noGrp="1"/>
          </p:cNvSpPr>
          <p:nvPr>
            <p:ph sz="quarter" idx="1"/>
          </p:nvPr>
        </p:nvSpPr>
        <p:spPr/>
        <p:txBody>
          <a:bodyPr/>
          <a:lstStyle/>
          <a:p>
            <a:r>
              <a:rPr lang="en-US" dirty="0" smtClean="0"/>
              <a:t>Means </a:t>
            </a:r>
            <a:r>
              <a:rPr lang="en-US" dirty="0" err="1" smtClean="0"/>
              <a:t>traveller</a:t>
            </a:r>
            <a:r>
              <a:rPr lang="en-US" dirty="0" smtClean="0"/>
              <a:t> </a:t>
            </a:r>
          </a:p>
          <a:p>
            <a:endParaRPr lang="en-US" dirty="0" smtClean="0"/>
          </a:p>
          <a:p>
            <a:r>
              <a:rPr lang="en-US" dirty="0" smtClean="0"/>
              <a:t>Travelled between merchants (in town) and the trading posts</a:t>
            </a:r>
          </a:p>
          <a:p>
            <a:endParaRPr lang="en-US" dirty="0" smtClean="0"/>
          </a:p>
          <a:p>
            <a:r>
              <a:rPr lang="en-US" dirty="0" smtClean="0"/>
              <a:t>As they are called the </a:t>
            </a:r>
            <a:r>
              <a:rPr lang="en-US" dirty="0" err="1" smtClean="0"/>
              <a:t>travellers</a:t>
            </a:r>
            <a:r>
              <a:rPr lang="en-US" dirty="0" smtClean="0"/>
              <a:t>, they are the ones who made their way out West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European countries wanted colonies:</a:t>
            </a:r>
            <a:endParaRPr lang="en-US" dirty="0"/>
          </a:p>
        </p:txBody>
      </p:sp>
      <p:sp>
        <p:nvSpPr>
          <p:cNvPr id="3" name="Content Placeholder 2"/>
          <p:cNvSpPr>
            <a:spLocks noGrp="1"/>
          </p:cNvSpPr>
          <p:nvPr>
            <p:ph sz="quarter" idx="1"/>
          </p:nvPr>
        </p:nvSpPr>
        <p:spPr/>
        <p:txBody>
          <a:bodyPr/>
          <a:lstStyle/>
          <a:p>
            <a:r>
              <a:rPr lang="en-US" dirty="0" smtClean="0"/>
              <a:t>Gain new resources</a:t>
            </a:r>
          </a:p>
          <a:p>
            <a:endParaRPr lang="en-US" dirty="0" smtClean="0"/>
          </a:p>
          <a:p>
            <a:r>
              <a:rPr lang="en-US" dirty="0" smtClean="0"/>
              <a:t>Gain new land</a:t>
            </a:r>
          </a:p>
          <a:p>
            <a:endParaRPr lang="en-US" dirty="0" smtClean="0"/>
          </a:p>
          <a:p>
            <a:r>
              <a:rPr lang="en-US" dirty="0" smtClean="0"/>
              <a:t>Make money</a:t>
            </a:r>
          </a:p>
          <a:p>
            <a:endParaRPr lang="en-US" dirty="0" smtClean="0"/>
          </a:p>
          <a:p>
            <a:r>
              <a:rPr lang="en-US" dirty="0" smtClean="0"/>
              <a:t>Spread their religion and ideas</a:t>
            </a:r>
            <a:endParaRPr lang="en-US" dirty="0"/>
          </a:p>
        </p:txBody>
      </p:sp>
      <p:sp>
        <p:nvSpPr>
          <p:cNvPr id="4" name="Rectangle 3"/>
          <p:cNvSpPr/>
          <p:nvPr/>
        </p:nvSpPr>
        <p:spPr>
          <a:xfrm rot="5400000">
            <a:off x="5043787" y="3185813"/>
            <a:ext cx="5230352" cy="1754326"/>
          </a:xfrm>
          <a:prstGeom prst="rect">
            <a:avLst/>
          </a:prstGeom>
          <a:noFill/>
        </p:spPr>
        <p:txBody>
          <a:bodyPr wrap="square" lIns="91440" tIns="45720" rIns="91440" bIns="45720">
            <a:spAutoFit/>
          </a:bodyPr>
          <a:lstStyle/>
          <a:p>
            <a:pPr algn="ctr"/>
            <a:r>
              <a:rPr lang="en-US" sz="3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Which is economic imperialism? Which is social imperialism?</a:t>
            </a:r>
            <a:endParaRPr lang="en-US" sz="3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US" dirty="0" smtClean="0"/>
              <a:t>How did it work? </a:t>
            </a:r>
            <a:endParaRPr lang="en-US" dirty="0"/>
          </a:p>
        </p:txBody>
      </p:sp>
      <p:sp>
        <p:nvSpPr>
          <p:cNvPr id="4" name="Title 3"/>
          <p:cNvSpPr>
            <a:spLocks noGrp="1"/>
          </p:cNvSpPr>
          <p:nvPr>
            <p:ph type="title"/>
          </p:nvPr>
        </p:nvSpPr>
        <p:spPr/>
        <p:txBody>
          <a:bodyPr/>
          <a:lstStyle/>
          <a:p>
            <a:r>
              <a:rPr lang="en-US" dirty="0" smtClean="0"/>
              <a:t>Mercantilism</a:t>
            </a:r>
            <a:endParaRPr lang="en-US" dirty="0"/>
          </a:p>
        </p:txBody>
      </p:sp>
      <p:pic>
        <p:nvPicPr>
          <p:cNvPr id="28676" name="Picture 4" descr="http://www.google.ca/url?source=imglanding&amp;ct=img&amp;q=http://openwalls.com/image/21653/thumb3_funny_beaver.jpg&amp;sa=X&amp;ei=ef3LTuDSHsTMiQLehOWODA&amp;ved=0CAsQ8wc42wE&amp;usg=AFQjCNE20c16ePaL-YogYi1D0EI1HDBRJA"/>
          <p:cNvPicPr>
            <a:picLocks noGrp="1" noChangeAspect="1" noChangeArrowheads="1"/>
          </p:cNvPicPr>
          <p:nvPr>
            <p:ph type="pic" idx="1"/>
          </p:nvPr>
        </p:nvPicPr>
        <p:blipFill>
          <a:blip r:embed="rId2" cstate="print"/>
          <a:srcRect t="9835" b="9835"/>
          <a:stretch>
            <a:fillRect/>
          </a:stretch>
        </p:blipFill>
        <p:spPr bwMode="auto">
          <a:prstGeom prst="rect">
            <a:avLst/>
          </a:prstGeom>
          <a:noFill/>
        </p:spPr>
      </p:pic>
      <p:sp>
        <p:nvSpPr>
          <p:cNvPr id="10" name="TextBox 9"/>
          <p:cNvSpPr txBox="1"/>
          <p:nvPr/>
        </p:nvSpPr>
        <p:spPr>
          <a:xfrm rot="16200000">
            <a:off x="412250" y="2102351"/>
            <a:ext cx="1829347" cy="215444"/>
          </a:xfrm>
          <a:prstGeom prst="rect">
            <a:avLst/>
          </a:prstGeom>
          <a:noFill/>
        </p:spPr>
        <p:txBody>
          <a:bodyPr wrap="none" rtlCol="0">
            <a:spAutoFit/>
          </a:bodyPr>
          <a:lstStyle/>
          <a:p>
            <a:r>
              <a:rPr lang="en-US" sz="800" dirty="0" smtClean="0">
                <a:hlinkClick r:id="rId3"/>
              </a:rPr>
              <a:t>http://openwalls.com/image?id=21653</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google.ca/url?source=imglanding&amp;ct=img&amp;q=http://www.thelastbestwest.com/graphics/April15/BestTradingPost/325_beaver_pelt_325.jpg&amp;sa=X&amp;ei=-P3LToilDqTliAKSwrHlCw&amp;ved=0CAwQ8wc&amp;usg=AFQjCNGMgqk1TIANkiIJBE27_uo07p-KYg"/>
          <p:cNvPicPr>
            <a:picLocks noChangeAspect="1" noChangeArrowheads="1"/>
          </p:cNvPicPr>
          <p:nvPr/>
        </p:nvPicPr>
        <p:blipFill>
          <a:blip r:embed="rId2" cstate="print"/>
          <a:srcRect/>
          <a:stretch>
            <a:fillRect/>
          </a:stretch>
        </p:blipFill>
        <p:spPr bwMode="auto">
          <a:xfrm>
            <a:off x="1" y="1371601"/>
            <a:ext cx="2590800" cy="2590800"/>
          </a:xfrm>
          <a:prstGeom prst="rect">
            <a:avLst/>
          </a:prstGeom>
          <a:noFill/>
        </p:spPr>
      </p:pic>
      <p:sp>
        <p:nvSpPr>
          <p:cNvPr id="5" name="TextBox 4"/>
          <p:cNvSpPr txBox="1"/>
          <p:nvPr/>
        </p:nvSpPr>
        <p:spPr>
          <a:xfrm>
            <a:off x="0" y="228600"/>
            <a:ext cx="2630848" cy="215444"/>
          </a:xfrm>
          <a:prstGeom prst="rect">
            <a:avLst/>
          </a:prstGeom>
          <a:noFill/>
        </p:spPr>
        <p:txBody>
          <a:bodyPr wrap="none" rtlCol="0">
            <a:spAutoFit/>
          </a:bodyPr>
          <a:lstStyle/>
          <a:p>
            <a:r>
              <a:rPr lang="en-US" sz="800" dirty="0" smtClean="0">
                <a:hlinkClick r:id="rId3"/>
              </a:rPr>
              <a:t>http://www.thelastbestwest.com/last_best_trading_post.htm</a:t>
            </a:r>
            <a:endParaRPr lang="en-US" sz="800" dirty="0"/>
          </a:p>
        </p:txBody>
      </p:sp>
      <p:pic>
        <p:nvPicPr>
          <p:cNvPr id="29700" name="Picture 4" descr="http://www.google.ca/url?source=imglanding&amp;ct=img&amp;q=http://stories.washingtonhistory.org/leschi/closeties/images/beaver-hat_sm.jpg&amp;sa=X&amp;ei=J_7LTpGhEObXiQL8-_i8Cw&amp;ved=0CAwQ8wc&amp;usg=AFQjCNH6Cb4w8eMj7KvepuLn6hEyB5DtAw"/>
          <p:cNvPicPr>
            <a:picLocks noChangeAspect="1" noChangeArrowheads="1"/>
          </p:cNvPicPr>
          <p:nvPr/>
        </p:nvPicPr>
        <p:blipFill>
          <a:blip r:embed="rId4" cstate="print"/>
          <a:srcRect/>
          <a:stretch>
            <a:fillRect/>
          </a:stretch>
        </p:blipFill>
        <p:spPr bwMode="auto">
          <a:xfrm>
            <a:off x="3733800" y="1600200"/>
            <a:ext cx="2143125" cy="2076450"/>
          </a:xfrm>
          <a:prstGeom prst="rect">
            <a:avLst/>
          </a:prstGeom>
          <a:noFill/>
        </p:spPr>
      </p:pic>
      <p:sp>
        <p:nvSpPr>
          <p:cNvPr id="7" name="TextBox 6"/>
          <p:cNvSpPr txBox="1"/>
          <p:nvPr/>
        </p:nvSpPr>
        <p:spPr>
          <a:xfrm>
            <a:off x="3048000" y="381000"/>
            <a:ext cx="2927404" cy="215444"/>
          </a:xfrm>
          <a:prstGeom prst="rect">
            <a:avLst/>
          </a:prstGeom>
          <a:noFill/>
        </p:spPr>
        <p:txBody>
          <a:bodyPr wrap="none" rtlCol="0">
            <a:spAutoFit/>
          </a:bodyPr>
          <a:lstStyle/>
          <a:p>
            <a:r>
              <a:rPr lang="en-US" sz="800" dirty="0" smtClean="0">
                <a:hlinkClick r:id="rId5"/>
              </a:rPr>
              <a:t>http://stories.washingtonhistory.org/leschi/closeties/fur-trading.htm</a:t>
            </a:r>
            <a:endParaRPr lang="en-US" sz="800" dirty="0"/>
          </a:p>
        </p:txBody>
      </p:sp>
      <p:pic>
        <p:nvPicPr>
          <p:cNvPr id="29702" name="Picture 6" descr="http://www.google.ca/url?source=imglanding&amp;ct=img&amp;q=http://www.livingbueno.com/storage/money_tree.jpg?__SQUARESPACE_CACHEVERSION=1271611581227&amp;sa=X&amp;ei=YP7LTqqnLqjniALyj9n9Cw&amp;ved=0CBEQ8wc4Eg&amp;usg=AFQjCNERhQzy2VWvQsYTUi8kVk-iZ_OqVw"/>
          <p:cNvPicPr>
            <a:picLocks noChangeAspect="1" noChangeArrowheads="1"/>
          </p:cNvPicPr>
          <p:nvPr/>
        </p:nvPicPr>
        <p:blipFill>
          <a:blip r:embed="rId6" cstate="print"/>
          <a:srcRect/>
          <a:stretch>
            <a:fillRect/>
          </a:stretch>
        </p:blipFill>
        <p:spPr bwMode="auto">
          <a:xfrm>
            <a:off x="6772275" y="1371600"/>
            <a:ext cx="2371725" cy="2553132"/>
          </a:xfrm>
          <a:prstGeom prst="rect">
            <a:avLst/>
          </a:prstGeom>
          <a:noFill/>
        </p:spPr>
      </p:pic>
      <p:sp>
        <p:nvSpPr>
          <p:cNvPr id="9" name="TextBox 8"/>
          <p:cNvSpPr txBox="1"/>
          <p:nvPr/>
        </p:nvSpPr>
        <p:spPr>
          <a:xfrm>
            <a:off x="6324600" y="609600"/>
            <a:ext cx="2699778" cy="215444"/>
          </a:xfrm>
          <a:prstGeom prst="rect">
            <a:avLst/>
          </a:prstGeom>
          <a:noFill/>
        </p:spPr>
        <p:txBody>
          <a:bodyPr wrap="none" rtlCol="0">
            <a:spAutoFit/>
          </a:bodyPr>
          <a:lstStyle/>
          <a:p>
            <a:r>
              <a:rPr lang="en-US" sz="800" dirty="0" smtClean="0">
                <a:hlinkClick r:id="rId7"/>
              </a:rPr>
              <a:t>http://www.livingbueno.com/shift-your-mind/?currentPage=2</a:t>
            </a:r>
            <a:endParaRPr lang="en-US" sz="800" dirty="0"/>
          </a:p>
        </p:txBody>
      </p:sp>
      <p:sp>
        <p:nvSpPr>
          <p:cNvPr id="10" name="Right Arrow 9"/>
          <p:cNvSpPr/>
          <p:nvPr/>
        </p:nvSpPr>
        <p:spPr>
          <a:xfrm>
            <a:off x="2743200" y="25146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6096000" y="2362200"/>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a:t>
            </a:r>
            <a:endParaRPr lang="en-US" dirty="0"/>
          </a:p>
        </p:txBody>
      </p:sp>
      <p:sp>
        <p:nvSpPr>
          <p:cNvPr id="3" name="Content Placeholder 2"/>
          <p:cNvSpPr>
            <a:spLocks noGrp="1"/>
          </p:cNvSpPr>
          <p:nvPr>
            <p:ph sz="quarter" idx="1"/>
          </p:nvPr>
        </p:nvSpPr>
        <p:spPr/>
        <p:txBody>
          <a:bodyPr/>
          <a:lstStyle/>
          <a:p>
            <a:r>
              <a:rPr lang="en-US" dirty="0" smtClean="0"/>
              <a:t>The complete control of a resource by a company</a:t>
            </a:r>
          </a:p>
          <a:p>
            <a:endParaRPr lang="en-US" dirty="0" smtClean="0"/>
          </a:p>
          <a:p>
            <a:r>
              <a:rPr lang="en-US" dirty="0" smtClean="0"/>
              <a:t>People would be granted charters by the king/queen and would claim land/resources in North America</a:t>
            </a:r>
          </a:p>
          <a:p>
            <a:endParaRPr lang="en-US" dirty="0" smtClean="0"/>
          </a:p>
          <a:p>
            <a:r>
              <a:rPr lang="en-US" dirty="0" smtClean="0"/>
              <a:t>Usually had to create settlements for the crown if granted a charter</a:t>
            </a:r>
            <a:endParaRPr lang="en-US" dirty="0"/>
          </a:p>
        </p:txBody>
      </p:sp>
      <p:pic>
        <p:nvPicPr>
          <p:cNvPr id="31746" name="Picture 2" descr="http://www.google.ca/url?source=imglanding&amp;ct=img&amp;q=http://www.bewersdorff-online.de/amonopoly/monopoly.jpg&amp;sa=X&amp;ei=ef_LTvLpG6bjiAKk84ngCw&amp;ved=0CAwQ8wc&amp;usg=AFQjCNHJ15uTC6Ta3dA4ISB7aowu35h4oA"/>
          <p:cNvPicPr>
            <a:picLocks noChangeAspect="1" noChangeArrowheads="1"/>
          </p:cNvPicPr>
          <p:nvPr/>
        </p:nvPicPr>
        <p:blipFill>
          <a:blip r:embed="rId2" cstate="print"/>
          <a:srcRect/>
          <a:stretch>
            <a:fillRect/>
          </a:stretch>
        </p:blipFill>
        <p:spPr bwMode="auto">
          <a:xfrm>
            <a:off x="7467601" y="5181601"/>
            <a:ext cx="1676400" cy="1676400"/>
          </a:xfrm>
          <a:prstGeom prst="rect">
            <a:avLst/>
          </a:prstGeom>
          <a:noFill/>
        </p:spPr>
      </p:pic>
      <p:sp>
        <p:nvSpPr>
          <p:cNvPr id="5" name="TextBox 4"/>
          <p:cNvSpPr txBox="1"/>
          <p:nvPr/>
        </p:nvSpPr>
        <p:spPr>
          <a:xfrm>
            <a:off x="5257800" y="6642556"/>
            <a:ext cx="2154757" cy="215444"/>
          </a:xfrm>
          <a:prstGeom prst="rect">
            <a:avLst/>
          </a:prstGeom>
          <a:noFill/>
        </p:spPr>
        <p:txBody>
          <a:bodyPr wrap="none" rtlCol="0">
            <a:spAutoFit/>
          </a:bodyPr>
          <a:lstStyle/>
          <a:p>
            <a:r>
              <a:rPr lang="en-US" sz="800" dirty="0" smtClean="0">
                <a:hlinkClick r:id="rId3"/>
              </a:rPr>
              <a:t>http://www.bewersdorff-online.de/amonopoly/</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 </a:t>
            </a:r>
            <a:endParaRPr lang="en-US" dirty="0"/>
          </a:p>
        </p:txBody>
      </p:sp>
      <p:sp>
        <p:nvSpPr>
          <p:cNvPr id="3" name="Content Placeholder 2"/>
          <p:cNvSpPr>
            <a:spLocks noGrp="1"/>
          </p:cNvSpPr>
          <p:nvPr>
            <p:ph sz="quarter" idx="1"/>
          </p:nvPr>
        </p:nvSpPr>
        <p:spPr/>
        <p:txBody>
          <a:bodyPr/>
          <a:lstStyle/>
          <a:p>
            <a:r>
              <a:rPr lang="en-US" dirty="0" smtClean="0"/>
              <a:t>Two or more people of diverse cultures living together peacefully </a:t>
            </a:r>
          </a:p>
          <a:p>
            <a:endParaRPr lang="en-US" dirty="0" smtClean="0"/>
          </a:p>
          <a:p>
            <a:r>
              <a:rPr lang="en-US" dirty="0" smtClean="0">
                <a:solidFill>
                  <a:srgbClr val="FF0000"/>
                </a:solidFill>
              </a:rPr>
              <a:t>What were the groups of people who were coexisting together? </a:t>
            </a:r>
            <a:endParaRPr lang="en-US" dirty="0">
              <a:solidFill>
                <a:srgbClr val="FF0000"/>
              </a:solidFill>
            </a:endParaRPr>
          </a:p>
        </p:txBody>
      </p:sp>
      <p:pic>
        <p:nvPicPr>
          <p:cNvPr id="32770" name="Picture 2" descr="http://www.google.ca/url?source=imglanding&amp;ct=img&amp;q=http://1.bp.blogspot.com/_VYsDeslNFIs/SGOYxrTFF8I/AAAAAAAAEbA/ebAuHZiusEY/s400/coexistence.jpg&amp;sa=X&amp;ei=dwDMTqa7GcSniAL_6bC7Cw&amp;ved=0CAsQ8wc&amp;usg=AFQjCNEIHKIPA-g7UlQ-fdtzQgVLhWVEpg"/>
          <p:cNvPicPr>
            <a:picLocks noChangeAspect="1" noChangeArrowheads="1"/>
          </p:cNvPicPr>
          <p:nvPr/>
        </p:nvPicPr>
        <p:blipFill>
          <a:blip r:embed="rId2" cstate="print"/>
          <a:srcRect/>
          <a:stretch>
            <a:fillRect/>
          </a:stretch>
        </p:blipFill>
        <p:spPr bwMode="auto">
          <a:xfrm>
            <a:off x="1844204" y="4267200"/>
            <a:ext cx="4632796" cy="2286000"/>
          </a:xfrm>
          <a:prstGeom prst="rect">
            <a:avLst/>
          </a:prstGeom>
          <a:noFill/>
        </p:spPr>
      </p:pic>
      <p:sp>
        <p:nvSpPr>
          <p:cNvPr id="5" name="TextBox 4"/>
          <p:cNvSpPr txBox="1"/>
          <p:nvPr/>
        </p:nvSpPr>
        <p:spPr>
          <a:xfrm>
            <a:off x="1219200" y="6629400"/>
            <a:ext cx="3195105" cy="215444"/>
          </a:xfrm>
          <a:prstGeom prst="rect">
            <a:avLst/>
          </a:prstGeom>
          <a:noFill/>
        </p:spPr>
        <p:txBody>
          <a:bodyPr wrap="none" rtlCol="0">
            <a:spAutoFit/>
          </a:bodyPr>
          <a:lstStyle/>
          <a:p>
            <a:r>
              <a:rPr lang="en-US" sz="800" dirty="0" smtClean="0">
                <a:hlinkClick r:id="rId3"/>
              </a:rPr>
              <a:t>http://arabadvertising.blogspot.com/2008/06/peace-is-coexistence.html</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google.ca/url?source=imglanding&amp;ct=img&amp;q=http://coursesite.uhcl.edu/HSH/Whitec/ximages/mapsglobes/colonialnortham.jpg&amp;sa=X&amp;ei=9QDMToPdLYiuiQKppaD6Cw&amp;ved=0CAwQ8wc&amp;usg=AFQjCNGbJB7HkaLPFEQZEgL2P7EoGLMKM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5" name="TextBox 4"/>
          <p:cNvSpPr txBox="1"/>
          <p:nvPr/>
        </p:nvSpPr>
        <p:spPr>
          <a:xfrm rot="5400000">
            <a:off x="7654329" y="3865027"/>
            <a:ext cx="2763898" cy="215444"/>
          </a:xfrm>
          <a:prstGeom prst="rect">
            <a:avLst/>
          </a:prstGeom>
          <a:noFill/>
        </p:spPr>
        <p:txBody>
          <a:bodyPr wrap="none" rtlCol="0">
            <a:spAutoFit/>
          </a:bodyPr>
          <a:lstStyle/>
          <a:p>
            <a:r>
              <a:rPr lang="en-US" sz="800" dirty="0" smtClean="0">
                <a:hlinkClick r:id="rId3"/>
              </a:rPr>
              <a:t>http://coursesite.uhcl.edu/HSH/Whitec/LITR/4231/default.htm</a:t>
            </a:r>
            <a:endParaRPr lang="en-US" sz="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585</TotalTime>
  <Words>1240</Words>
  <Application>Microsoft Office PowerPoint</Application>
  <PresentationFormat>On-screen Show (4:3)</PresentationFormat>
  <Paragraphs>195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Median</vt:lpstr>
      <vt:lpstr>European Colonies</vt:lpstr>
      <vt:lpstr>Important Definitions</vt:lpstr>
      <vt:lpstr>Colonies and imperialism: a match made in heaven!</vt:lpstr>
      <vt:lpstr>Why European countries wanted colonies:</vt:lpstr>
      <vt:lpstr>Mercantilism</vt:lpstr>
      <vt:lpstr>Slide 6</vt:lpstr>
      <vt:lpstr>Monopoly</vt:lpstr>
      <vt:lpstr>Coexistence </vt:lpstr>
      <vt:lpstr>Slide 9</vt:lpstr>
      <vt:lpstr>The Thirteen Colonies</vt:lpstr>
      <vt:lpstr>Slide 11</vt:lpstr>
      <vt:lpstr>Rupert’s Land</vt:lpstr>
      <vt:lpstr>Slide 13</vt:lpstr>
      <vt:lpstr>How were the First Nations impacted by these settlements?</vt:lpstr>
      <vt:lpstr>Immunity and Epidemics</vt:lpstr>
      <vt:lpstr>Smallpox</vt:lpstr>
      <vt:lpstr>Slide 17</vt:lpstr>
      <vt:lpstr>Measles </vt:lpstr>
      <vt:lpstr>Slide 19</vt:lpstr>
      <vt:lpstr>Tuberculosis</vt:lpstr>
      <vt:lpstr>Slide 21</vt:lpstr>
      <vt:lpstr>New France</vt:lpstr>
      <vt:lpstr>General Information</vt:lpstr>
      <vt:lpstr>Hierarchy </vt:lpstr>
      <vt:lpstr>Roles and ranks in the hierarchy of New France</vt:lpstr>
      <vt:lpstr>The Sovereign Council</vt:lpstr>
      <vt:lpstr>Sovereign Council Continued</vt:lpstr>
      <vt:lpstr>Soldiers</vt:lpstr>
      <vt:lpstr>Seigneuries </vt:lpstr>
      <vt:lpstr>Slide 30</vt:lpstr>
      <vt:lpstr>Habitants and Seigneurs </vt:lpstr>
      <vt:lpstr>Catholic Church and Clergy</vt:lpstr>
      <vt:lpstr>Fur Trade</vt:lpstr>
      <vt:lpstr>Coureur de Bois</vt:lpstr>
      <vt:lpstr>Slide 35</vt:lpstr>
      <vt:lpstr>Merchants</vt:lpstr>
      <vt:lpstr>Slide 37</vt:lpstr>
      <vt:lpstr>Voyageur</vt:lpstr>
    </vt:vector>
  </TitlesOfParts>
  <Company>Sturgeon School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Colonies</dc:title>
  <dc:creator>sheri.reinhardt</dc:creator>
  <cp:lastModifiedBy>sheri.reinhardt</cp:lastModifiedBy>
  <cp:revision>56</cp:revision>
  <dcterms:created xsi:type="dcterms:W3CDTF">2011-11-22T16:15:59Z</dcterms:created>
  <dcterms:modified xsi:type="dcterms:W3CDTF">2011-11-24T16:54:15Z</dcterms:modified>
</cp:coreProperties>
</file>